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9" r:id="rId2"/>
    <p:sldId id="261" r:id="rId3"/>
    <p:sldId id="262" r:id="rId4"/>
    <p:sldId id="263" r:id="rId5"/>
    <p:sldId id="264" r:id="rId6"/>
    <p:sldId id="265" r:id="rId7"/>
    <p:sldId id="266" r:id="rId8"/>
    <p:sldId id="291" r:id="rId9"/>
    <p:sldId id="267" r:id="rId10"/>
    <p:sldId id="268" r:id="rId11"/>
    <p:sldId id="269" r:id="rId12"/>
    <p:sldId id="270" r:id="rId13"/>
    <p:sldId id="271" r:id="rId14"/>
    <p:sldId id="275" r:id="rId15"/>
    <p:sldId id="272" r:id="rId16"/>
    <p:sldId id="273" r:id="rId17"/>
    <p:sldId id="274"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1" autoAdjust="0"/>
    <p:restoredTop sz="96840" autoAdjust="0"/>
  </p:normalViewPr>
  <p:slideViewPr>
    <p:cSldViewPr>
      <p:cViewPr varScale="1">
        <p:scale>
          <a:sx n="93" d="100"/>
          <a:sy n="93" d="100"/>
        </p:scale>
        <p:origin x="137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4/14/2020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a:t>
            </a:r>
            <a:r>
              <a:rPr lang="en-IN" dirty="0" err="1" smtClean="0"/>
              <a:t>Plugin</a:t>
            </a: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145029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4/14/2020</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7.jpeg"/><Relationship Id="rId4" Type="http://schemas.openxmlformats.org/officeDocument/2006/relationships/image" Target="../media/image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09600" y="3200400"/>
            <a:ext cx="8229600" cy="2057400"/>
          </a:xfrm>
        </p:spPr>
        <p:txBody>
          <a:bodyPr/>
          <a:lstStyle/>
          <a:p>
            <a:r>
              <a:rPr lang="en-US" sz="2800" b="1" dirty="0"/>
              <a:t>The Risk and Term Structure </a:t>
            </a:r>
            <a:r>
              <a:rPr lang="en-US" sz="2800" b="1" dirty="0" smtClean="0"/>
              <a:t>of </a:t>
            </a:r>
            <a:r>
              <a:rPr lang="en-US" sz="2800" b="1" dirty="0"/>
              <a:t>Interest </a:t>
            </a:r>
            <a:r>
              <a:rPr lang="en-US" sz="2800" b="1" dirty="0" smtClean="0"/>
              <a:t>Rates</a:t>
            </a:r>
          </a:p>
          <a:p>
            <a:endParaRPr lang="en-US" sz="2800" dirty="0" smtClean="0"/>
          </a:p>
          <a:p>
            <a:endParaRPr lang="en-US" sz="2800" dirty="0"/>
          </a:p>
          <a:p>
            <a:r>
              <a:rPr lang="en-US" sz="2400" dirty="0" smtClean="0">
                <a:ea typeface="ヒラギノ角ゴ Pro W3" charset="-128"/>
              </a:rPr>
              <a:t>(Sources </a:t>
            </a:r>
            <a:r>
              <a:rPr lang="en-US" sz="2400" dirty="0">
                <a:ea typeface="ヒラギノ角ゴ Pro W3" charset="-128"/>
              </a:rPr>
              <a:t>and causes of fluctuations in interest rates relative to one another and look at a number of theories that explain these </a:t>
            </a:r>
            <a:r>
              <a:rPr lang="en-US" sz="2400" dirty="0" smtClean="0">
                <a:ea typeface="ヒラギノ角ゴ Pro W3" charset="-128"/>
              </a:rPr>
              <a:t>fluctuations)</a:t>
            </a:r>
            <a:endParaRPr lang="en-US" sz="2400" dirty="0"/>
          </a:p>
          <a:p>
            <a:endParaRPr lang="en-US" dirty="0"/>
          </a:p>
        </p:txBody>
      </p:sp>
      <p:sp>
        <p:nvSpPr>
          <p:cNvPr id="7" name="Title 6"/>
          <p:cNvSpPr>
            <a:spLocks noGrp="1"/>
          </p:cNvSpPr>
          <p:nvPr>
            <p:ph type="title"/>
          </p:nvPr>
        </p:nvSpPr>
        <p:spPr>
          <a:xfrm>
            <a:off x="548811" y="685800"/>
            <a:ext cx="8229600" cy="622828"/>
          </a:xfrm>
        </p:spPr>
        <p:txBody>
          <a:bodyPr/>
          <a:lstStyle/>
          <a:p>
            <a:r>
              <a:rPr lang="en-US" altLang="en-US" dirty="0"/>
              <a:t>Chapter 0</a:t>
            </a:r>
            <a:r>
              <a:rPr lang="en-US" altLang="en-US" dirty="0" smtClean="0"/>
              <a:t>5</a:t>
            </a:r>
            <a:r>
              <a:rPr lang="en-US" dirty="0"/>
              <a:t/>
            </a:r>
            <a:br>
              <a:rPr lang="en-US" dirty="0"/>
            </a:br>
            <a:endParaRPr lang="en-US" dirty="0"/>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Risk Structure of Interest </a:t>
            </a:r>
            <a:r>
              <a:rPr lang="en-US" dirty="0" smtClean="0">
                <a:ea typeface="ヒラギノ角ゴ Pro W3" charset="-128"/>
              </a:rPr>
              <a:t>Rates</a:t>
            </a:r>
            <a:r>
              <a:rPr lang="en-US" b="0" dirty="0">
                <a:ea typeface="ヒラギノ角ゴ Pro W3" charset="-128"/>
              </a:rPr>
              <a:t> </a:t>
            </a:r>
            <a:r>
              <a:rPr lang="en-US" sz="2000" b="0" dirty="0" smtClean="0">
                <a:ea typeface="ヒラギノ角ゴ Pro W3" charset="-128"/>
              </a:rPr>
              <a:t>(3 </a:t>
            </a:r>
            <a:r>
              <a:rPr lang="en-US" sz="2000" b="0">
                <a:ea typeface="ヒラギノ角ゴ Pro W3" charset="-128"/>
              </a:rPr>
              <a:t>of </a:t>
            </a:r>
            <a:r>
              <a:rPr lang="en-US" sz="2000" b="0" smtClean="0">
                <a:ea typeface="ヒラギノ角ゴ Pro W3" charset="-128"/>
              </a:rPr>
              <a:t>3)</a:t>
            </a:r>
            <a:endParaRPr lang="en-US" dirty="0"/>
          </a:p>
        </p:txBody>
      </p:sp>
      <p:sp>
        <p:nvSpPr>
          <p:cNvPr id="3" name="Content Placeholder 2"/>
          <p:cNvSpPr>
            <a:spLocks noGrp="1"/>
          </p:cNvSpPr>
          <p:nvPr>
            <p:ph idx="1"/>
          </p:nvPr>
        </p:nvSpPr>
        <p:spPr/>
        <p:txBody>
          <a:bodyPr/>
          <a:lstStyle/>
          <a:p>
            <a:pPr>
              <a:spcBef>
                <a:spcPct val="40000"/>
              </a:spcBef>
            </a:pPr>
            <a:r>
              <a:rPr lang="en-US" b="1" dirty="0">
                <a:ea typeface="ヒラギノ角ゴ Pro W3" charset="-128"/>
              </a:rPr>
              <a:t>Liquidity</a:t>
            </a:r>
            <a:r>
              <a:rPr lang="en-US" dirty="0">
                <a:ea typeface="ヒラギノ角ゴ Pro W3" charset="-128"/>
              </a:rPr>
              <a:t>: the relative ease with which an asset can be converted into cash</a:t>
            </a:r>
          </a:p>
          <a:p>
            <a:pPr lvl="1">
              <a:spcBef>
                <a:spcPct val="40000"/>
              </a:spcBef>
            </a:pPr>
            <a:r>
              <a:rPr lang="en-US" dirty="0">
                <a:ea typeface="ヒラギノ角ゴ Pro W3" charset="-128"/>
              </a:rPr>
              <a:t>Cost of selling a bond</a:t>
            </a:r>
          </a:p>
          <a:p>
            <a:pPr lvl="1">
              <a:spcBef>
                <a:spcPct val="40000"/>
              </a:spcBef>
            </a:pPr>
            <a:r>
              <a:rPr lang="en-US" dirty="0">
                <a:ea typeface="ヒラギノ角ゴ Pro W3" charset="-128"/>
              </a:rPr>
              <a:t>Number of buyers/sellers in a bond market</a:t>
            </a:r>
          </a:p>
          <a:p>
            <a:pPr>
              <a:spcBef>
                <a:spcPct val="40000"/>
              </a:spcBef>
            </a:pPr>
            <a:r>
              <a:rPr lang="en-US" b="1" dirty="0">
                <a:ea typeface="ヒラギノ角ゴ Pro W3" charset="-128"/>
              </a:rPr>
              <a:t>Income tax considerations</a:t>
            </a:r>
          </a:p>
          <a:p>
            <a:pPr lvl="1">
              <a:spcBef>
                <a:spcPct val="40000"/>
              </a:spcBef>
            </a:pPr>
            <a:r>
              <a:rPr lang="en-US" dirty="0">
                <a:ea typeface="ヒラギノ角ゴ Pro W3" charset="-128"/>
              </a:rPr>
              <a:t>Interest payments on municipal bonds are exempt from federal income taxes.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3 Interest Rates on Municipal and Treasury Bonds</a:t>
            </a:r>
          </a:p>
        </p:txBody>
      </p:sp>
      <p:pic>
        <p:nvPicPr>
          <p:cNvPr id="5" name="Picture 2" descr="The first graph is for market for municipal bonds. The vertical axis is labeled “Price of Bonds, P” and the horizontal axis is labeled “Quantity of Municipal Bonds.” The line for supply S m slopes upward from the lower left corner to the upper right corner. The line for demand D M sub 1 slopes downward from the upper left corner to the lower right corner intersecting the line for S m at, price equals P M sub 1. A line sub parallel to the line for D M sub 1 on the right shows the new demand curve D M sub 2. This line intersects the line for S m at, price equals P M sub 2. A right arrow from D M sub 1 to D M sub 2 depicts the left shift in demand. An up arrow from the line at P M sub 1 to the line at P M sub 2 depicts the change in the equilibrium point. The second graph is for the market for treasury bonds. The vertical axis is labeled “Price of Bonds, P” and the horizontal axis is labeled “Quantity of Treasury Bonds.” The line for supply S T slopes upward from the lower left corner to the upper right corner. The line for demand D T sub 1 slopes downward from the upper left corner to the lower right corner intersecting the line for S T at, price equals P T1. A line sub parallel to the line for D T sub 1 on the left shows the new demand curve D T2. This line intersects the line for S T at price equals P T sub 2. A left arrow from D T sub 1 to D T2 depicts the right shift in demand. A down arrow from the line at P T1 to the line at P T sub 2 depicts the change in the equilibrium point.&#10;The three steps shown in the graph are:&#10;Step 1. Tax-free status shifts the demand for municipal bonds to the right . . .&#10;Step 2. and shifts the demand for Treasury bonds to the left . . .&#10;Step 3. with the result that municipal bonds end up with a higher price and a lower interest rate than on Treasury bo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56" y="1752600"/>
            <a:ext cx="8476488" cy="411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90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Effects of the Obama Tax Increase on Bond Interest Rates</a:t>
            </a:r>
            <a:endParaRPr lang="en-US" dirty="0"/>
          </a:p>
        </p:txBody>
      </p:sp>
      <p:sp>
        <p:nvSpPr>
          <p:cNvPr id="3" name="Content Placeholder 2"/>
          <p:cNvSpPr>
            <a:spLocks noGrp="1"/>
          </p:cNvSpPr>
          <p:nvPr>
            <p:ph idx="1"/>
          </p:nvPr>
        </p:nvSpPr>
        <p:spPr/>
        <p:txBody>
          <a:bodyPr/>
          <a:lstStyle/>
          <a:p>
            <a:r>
              <a:rPr lang="en-US" dirty="0">
                <a:ea typeface="ヒラギノ角ゴ Pro W3" charset="-128"/>
              </a:rPr>
              <a:t>In 2013, Congress approved legislation favored by the Obama administration </a:t>
            </a:r>
            <a:r>
              <a:rPr lang="en-US" dirty="0" smtClean="0">
                <a:ea typeface="ヒラギノ角ゴ Pro W3" charset="-128"/>
              </a:rPr>
              <a:t>to </a:t>
            </a:r>
            <a:r>
              <a:rPr lang="en-US" dirty="0">
                <a:ea typeface="ヒラギノ角ゴ Pro W3" charset="-128"/>
              </a:rPr>
              <a:t>increase the income tax rate on high-income taxpayers from 35% to 39%. Consistent with supply and demand analysis, the increase in income tax rates for wealthy people helped to lower the interest rates on municipal bonds relative to the interest rate on Treasury bonds.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Term Structure of Interest </a:t>
            </a:r>
            <a:r>
              <a:rPr lang="en-US" dirty="0" smtClean="0">
                <a:ea typeface="ヒラギノ角ゴ Pro W3" charset="-128"/>
              </a:rPr>
              <a:t>Rates </a:t>
            </a:r>
            <a:r>
              <a:rPr lang="en-US" sz="2000" b="0" dirty="0" smtClean="0">
                <a:ea typeface="ヒラギノ角ゴ Pro W3" charset="-128"/>
              </a:rPr>
              <a:t>(1 of 4)</a:t>
            </a:r>
            <a:endParaRPr lang="en-US" b="0" dirty="0"/>
          </a:p>
        </p:txBody>
      </p:sp>
      <p:sp>
        <p:nvSpPr>
          <p:cNvPr id="3" name="Content Placeholder 2"/>
          <p:cNvSpPr>
            <a:spLocks noGrp="1"/>
          </p:cNvSpPr>
          <p:nvPr>
            <p:ph idx="1"/>
          </p:nvPr>
        </p:nvSpPr>
        <p:spPr/>
        <p:txBody>
          <a:bodyPr/>
          <a:lstStyle/>
          <a:p>
            <a:r>
              <a:rPr lang="en-US" dirty="0">
                <a:ea typeface="ヒラギノ角ゴ Pro W3" charset="-128"/>
              </a:rPr>
              <a:t>Bonds with identical risk, liquidity, and tax characteristics may have different interest rates because the time remaining to maturity is different</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Figure 4 Movements over Time of Interest Rates on U.S. Government Bonds with Different Maturities</a:t>
            </a:r>
          </a:p>
        </p:txBody>
      </p:sp>
      <p:pic>
        <p:nvPicPr>
          <p:cNvPr id="5" name="Picture 2" descr="The vertical axis is labeled &quot;Interest Rate (percent annual rate)&quot; and ranges from 0 to 16 in increments of 2. The horizontal axis lists dates from 1950 to 2015 in 5-year increments. The lines for 20-year bond averages, three-to five-year averages, and three-month bills (Short-Term) show fluctuating trend over the year and show almost similar pattern. The line for three-month bills (Short-Term) begins at 1 percent for 1950 and falls to 0.5 percent for 1955. The line increases to 3 percent by 1960 and with quick fluctuation reaches 6 percent by 1970, 8 percent by 1980, and to a peak value of 15 percent by 1983. The line declines thereafter and falls to 6 percent by 1990, 5 percent by 2000, and to 0 percent by 2010. The line remains unchanged thereafter. The line for three-to five-year averages begins at 2.25 percent for 1950 and falls to 2.0 percent for 1955. The line increases to 3 percent by 1960 and with quick fluctuation reaches 6 percent by 1970, 8 percent by 1980, and to a peak value of 15 percent by 1983. The line declines thereafter and falls to 6 percent by 1990, 5 percent by 2000, and to 2 percent by 2010. The line remains unchanged thereafter.&#10;The line for 20-year bond averages begins at2.5 percent for 1950 and falls to 2.0 percent for 1955. The line increases to 3 percent by 1960 and with quick fluctuation reaches 6 percent by 1970, 8 percent by 1980, and to a peak value of 15 percent by 1983. The line declines thereafter and falls to 6 percent by 1990, and 5 percent by 2000. The line falls further to 3 percent by 2015.&#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256" y="1524000"/>
            <a:ext cx="7333488" cy="423887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892935"/>
            <a:ext cx="8229600" cy="391207"/>
          </a:xfrm>
        </p:spPr>
        <p:txBody>
          <a:bodyPr/>
          <a:lstStyle/>
          <a:p>
            <a:pPr marL="0" indent="0">
              <a:buNone/>
            </a:pPr>
            <a:r>
              <a:rPr lang="en-US" sz="1200" i="1" dirty="0">
                <a:ea typeface="Verdana" pitchFamily="34" charset="0"/>
                <a:cs typeface="Verdana" pitchFamily="34" charset="0"/>
              </a:rPr>
              <a:t>Sources</a:t>
            </a:r>
            <a:r>
              <a:rPr lang="en-US" sz="1200" dirty="0">
                <a:ea typeface="Verdana" pitchFamily="34" charset="0"/>
                <a:cs typeface="Verdana" pitchFamily="34" charset="0"/>
              </a:rPr>
              <a:t>: Federal Reserve Bank of St. Louis FRED database: </a:t>
            </a:r>
            <a:r>
              <a:rPr lang="en-US" sz="1200" dirty="0">
                <a:ea typeface="Verdana" pitchFamily="34" charset="0"/>
                <a:cs typeface="Verdana" pitchFamily="34" charset="0"/>
                <a:hlinkClick r:id="rId3"/>
              </a:rPr>
              <a:t>http://research.stlouisfed.org/fred2/</a:t>
            </a:r>
            <a:endParaRPr lang="en-US" sz="1200" dirty="0">
              <a:ea typeface="Verdana" pitchFamily="34" charset="0"/>
              <a:cs typeface="Verdana" pitchFamily="34" charset="0"/>
            </a:endParaRPr>
          </a:p>
        </p:txBody>
      </p:sp>
    </p:spTree>
    <p:extLst>
      <p:ext uri="{BB962C8B-B14F-4D97-AF65-F5344CB8AC3E}">
        <p14:creationId xmlns:p14="http://schemas.microsoft.com/office/powerpoint/2010/main" val="409959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Term Structure of Interest </a:t>
            </a:r>
            <a:r>
              <a:rPr lang="en-US" smtClean="0">
                <a:ea typeface="ヒラギノ角ゴ Pro W3" charset="-128"/>
              </a:rPr>
              <a:t>Rates</a:t>
            </a:r>
            <a:r>
              <a:rPr lang="en-US" b="0">
                <a:ea typeface="ヒラギノ角ゴ Pro W3" charset="-128"/>
              </a:rPr>
              <a:t> </a:t>
            </a:r>
            <a:r>
              <a:rPr lang="en-US" sz="2000" b="0" smtClean="0">
                <a:ea typeface="ヒラギノ角ゴ Pro W3" charset="-128"/>
              </a:rPr>
              <a:t>(2 </a:t>
            </a:r>
            <a:r>
              <a:rPr lang="en-US" sz="2000" b="0" dirty="0">
                <a:ea typeface="ヒラギノ角ゴ Pro W3" charset="-128"/>
              </a:rPr>
              <a:t>of 4)</a:t>
            </a:r>
            <a:endParaRPr lang="en-US" dirty="0"/>
          </a:p>
        </p:txBody>
      </p:sp>
      <p:sp>
        <p:nvSpPr>
          <p:cNvPr id="3" name="Content Placeholder 2"/>
          <p:cNvSpPr>
            <a:spLocks noGrp="1"/>
          </p:cNvSpPr>
          <p:nvPr>
            <p:ph idx="1"/>
          </p:nvPr>
        </p:nvSpPr>
        <p:spPr/>
        <p:txBody>
          <a:bodyPr/>
          <a:lstStyle/>
          <a:p>
            <a:r>
              <a:rPr lang="en-US" b="1" dirty="0">
                <a:ea typeface="ヒラギノ角ゴ Pro W3" charset="-128"/>
              </a:rPr>
              <a:t>Yield curve</a:t>
            </a:r>
            <a:r>
              <a:rPr lang="en-US" dirty="0">
                <a:ea typeface="ヒラギノ角ゴ Pro W3" charset="-128"/>
              </a:rPr>
              <a:t>: a plot of the yield on bonds with differing terms to maturity but the same risk, </a:t>
            </a:r>
            <a:r>
              <a:rPr lang="en-US" dirty="0" smtClean="0">
                <a:ea typeface="ヒラギノ角ゴ Pro W3" charset="-128"/>
              </a:rPr>
              <a:t>liquidity, </a:t>
            </a:r>
            <a:r>
              <a:rPr lang="en-US" dirty="0">
                <a:ea typeface="ヒラギノ角ゴ Pro W3" charset="-128"/>
              </a:rPr>
              <a:t>and tax considerations</a:t>
            </a:r>
          </a:p>
          <a:p>
            <a:pPr lvl="1"/>
            <a:r>
              <a:rPr lang="en-US" b="1" dirty="0">
                <a:ea typeface="ヒラギノ角ゴ Pro W3" charset="-128"/>
              </a:rPr>
              <a:t>Upward-sloping</a:t>
            </a:r>
            <a:r>
              <a:rPr lang="en-US" dirty="0">
                <a:ea typeface="ヒラギノ角ゴ Pro W3" charset="-128"/>
              </a:rPr>
              <a:t>:</a:t>
            </a:r>
            <a:r>
              <a:rPr lang="en-US" dirty="0">
                <a:ea typeface="ヒラギノ角ゴ Pro W3" charset="-128"/>
                <a:sym typeface="MT Symbol" pitchFamily="82" charset="2"/>
              </a:rPr>
              <a:t> long-term rates are above </a:t>
            </a:r>
            <a:br>
              <a:rPr lang="en-US" dirty="0">
                <a:ea typeface="ヒラギノ角ゴ Pro W3" charset="-128"/>
                <a:sym typeface="MT Symbol" pitchFamily="82" charset="2"/>
              </a:rPr>
            </a:br>
            <a:r>
              <a:rPr lang="en-US" dirty="0">
                <a:ea typeface="ヒラギノ角ゴ Pro W3" charset="-128"/>
                <a:sym typeface="MT Symbol" pitchFamily="82" charset="2"/>
              </a:rPr>
              <a:t>short-term rates</a:t>
            </a:r>
          </a:p>
          <a:p>
            <a:pPr lvl="1"/>
            <a:r>
              <a:rPr lang="en-US" b="1" dirty="0">
                <a:ea typeface="ヒラギノ角ゴ Pro W3" charset="-128"/>
              </a:rPr>
              <a:t>Flat</a:t>
            </a:r>
            <a:r>
              <a:rPr lang="en-US" dirty="0">
                <a:ea typeface="ヒラギノ角ゴ Pro W3" charset="-128"/>
              </a:rPr>
              <a:t>: </a:t>
            </a:r>
            <a:r>
              <a:rPr lang="en-US" dirty="0">
                <a:ea typeface="ヒラギノ角ゴ Pro W3" charset="-128"/>
                <a:sym typeface="MT Symbol" pitchFamily="82" charset="2"/>
              </a:rPr>
              <a:t>short- and long-term rates are the same</a:t>
            </a:r>
          </a:p>
          <a:p>
            <a:pPr lvl="1"/>
            <a:r>
              <a:rPr lang="en-US" b="1" dirty="0">
                <a:ea typeface="ヒラギノ角ゴ Pro W3" charset="-128"/>
              </a:rPr>
              <a:t>Inverted</a:t>
            </a:r>
            <a:r>
              <a:rPr lang="en-US" dirty="0">
                <a:ea typeface="ヒラギノ角ゴ Pro W3" charset="-128"/>
              </a:rPr>
              <a:t>: </a:t>
            </a:r>
            <a:r>
              <a:rPr lang="en-US" dirty="0">
                <a:ea typeface="ヒラギノ角ゴ Pro W3" charset="-128"/>
                <a:sym typeface="MT Symbol" pitchFamily="82" charset="2"/>
              </a:rPr>
              <a:t>long-term rates are below short-term rates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Term Structure of Interest </a:t>
            </a:r>
            <a:r>
              <a:rPr lang="en-US" smtClean="0">
                <a:ea typeface="ヒラギノ角ゴ Pro W3" charset="-128"/>
              </a:rPr>
              <a:t>Rates</a:t>
            </a:r>
            <a:r>
              <a:rPr lang="en-US" b="0">
                <a:ea typeface="ヒラギノ角ゴ Pro W3" charset="-128"/>
              </a:rPr>
              <a:t> </a:t>
            </a:r>
            <a:r>
              <a:rPr lang="en-US" sz="2000" b="0" smtClean="0">
                <a:ea typeface="ヒラギノ角ゴ Pro W3" charset="-128"/>
              </a:rPr>
              <a:t>(3 </a:t>
            </a:r>
            <a:r>
              <a:rPr lang="en-US" sz="2000" b="0" dirty="0">
                <a:ea typeface="ヒラギノ角ゴ Pro W3" charset="-128"/>
              </a:rPr>
              <a:t>of 4)</a:t>
            </a:r>
            <a:endParaRPr lang="en-US" dirty="0"/>
          </a:p>
        </p:txBody>
      </p:sp>
      <p:sp>
        <p:nvSpPr>
          <p:cNvPr id="3" name="Content Placeholder 2"/>
          <p:cNvSpPr>
            <a:spLocks noGrp="1"/>
          </p:cNvSpPr>
          <p:nvPr>
            <p:ph idx="1"/>
          </p:nvPr>
        </p:nvSpPr>
        <p:spPr/>
        <p:txBody>
          <a:bodyPr/>
          <a:lstStyle/>
          <a:p>
            <a:pPr marL="0" indent="0">
              <a:spcBef>
                <a:spcPct val="40000"/>
              </a:spcBef>
              <a:buNone/>
            </a:pPr>
            <a:r>
              <a:rPr lang="en-US" dirty="0">
                <a:ea typeface="ヒラギノ角ゴ Pro W3" charset="-128"/>
              </a:rPr>
              <a:t>The theory of the term structure of interest rates must explain the following facts:</a:t>
            </a:r>
          </a:p>
          <a:p>
            <a:pPr marL="811213" lvl="1" indent="-460375">
              <a:spcBef>
                <a:spcPct val="40000"/>
              </a:spcBef>
              <a:buFontTx/>
              <a:buAutoNum type="arabicPeriod"/>
              <a:tabLst>
                <a:tab pos="746125" algn="l"/>
              </a:tabLst>
            </a:pPr>
            <a:r>
              <a:rPr lang="en-US" dirty="0">
                <a:ea typeface="ヒラギノ角ゴ Pro W3" charset="-128"/>
              </a:rPr>
              <a:t>Interest rates on bonds of different maturities move together over time.</a:t>
            </a:r>
          </a:p>
          <a:p>
            <a:pPr marL="811213" lvl="1" indent="-460375">
              <a:spcBef>
                <a:spcPct val="40000"/>
              </a:spcBef>
              <a:buFontTx/>
              <a:buAutoNum type="arabicPeriod"/>
              <a:tabLst>
                <a:tab pos="746125" algn="l"/>
              </a:tabLst>
            </a:pPr>
            <a:r>
              <a:rPr lang="en-US" dirty="0">
                <a:ea typeface="ヒラギノ角ゴ Pro W3" charset="-128"/>
              </a:rPr>
              <a:t>When short-term interest rates are low, yield curves are more likely to have an upward slope; when short-term rates are high, yield curves are more likely to slope downward and be inverted.</a:t>
            </a:r>
          </a:p>
          <a:p>
            <a:pPr marL="811213" lvl="1" indent="-460375">
              <a:spcBef>
                <a:spcPct val="40000"/>
              </a:spcBef>
              <a:buFontTx/>
              <a:buAutoNum type="arabicPeriod"/>
              <a:tabLst>
                <a:tab pos="746125" algn="l"/>
              </a:tabLst>
            </a:pPr>
            <a:r>
              <a:rPr lang="en-US" dirty="0">
                <a:ea typeface="ヒラギノ角ゴ Pro W3" charset="-128"/>
              </a:rPr>
              <a:t>Yield curves almost always slope upward.</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Term Structure of Interest </a:t>
            </a:r>
            <a:r>
              <a:rPr lang="en-US" smtClean="0">
                <a:ea typeface="ヒラギノ角ゴ Pro W3" charset="-128"/>
              </a:rPr>
              <a:t>Rates</a:t>
            </a:r>
            <a:r>
              <a:rPr lang="en-US" b="0">
                <a:ea typeface="ヒラギノ角ゴ Pro W3" charset="-128"/>
              </a:rPr>
              <a:t> </a:t>
            </a:r>
            <a:r>
              <a:rPr lang="en-US" sz="2000" b="0" smtClean="0">
                <a:ea typeface="ヒラギノ角ゴ Pro W3" charset="-128"/>
              </a:rPr>
              <a:t>(4 </a:t>
            </a:r>
            <a:r>
              <a:rPr lang="en-US" sz="2000" b="0" dirty="0">
                <a:ea typeface="ヒラギノ角ゴ Pro W3" charset="-128"/>
              </a:rPr>
              <a:t>of 4)</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ea typeface="ヒラギノ角ゴ Pro W3" charset="-128"/>
              </a:rPr>
              <a:t>Three theories to explain the three facts:</a:t>
            </a:r>
          </a:p>
          <a:p>
            <a:pPr marL="813816" lvl="1" indent="-457200">
              <a:spcBef>
                <a:spcPct val="50000"/>
              </a:spcBef>
              <a:buFontTx/>
              <a:buAutoNum type="arabicPeriod"/>
            </a:pPr>
            <a:r>
              <a:rPr lang="en-US" dirty="0">
                <a:ea typeface="ヒラギノ角ゴ Pro W3" charset="-128"/>
              </a:rPr>
              <a:t>Expectations theory explains the first two facts but not the third.</a:t>
            </a:r>
          </a:p>
          <a:p>
            <a:pPr marL="813816" lvl="1" indent="-457200">
              <a:spcBef>
                <a:spcPct val="50000"/>
              </a:spcBef>
              <a:buFontTx/>
              <a:buAutoNum type="arabicPeriod"/>
            </a:pPr>
            <a:r>
              <a:rPr lang="en-US" dirty="0">
                <a:ea typeface="ヒラギノ角ゴ Pro W3" charset="-128"/>
              </a:rPr>
              <a:t>Segmented markets theory explains the third fact but not the first two.</a:t>
            </a:r>
          </a:p>
          <a:p>
            <a:pPr marL="813816" lvl="1" indent="-457200">
              <a:spcBef>
                <a:spcPct val="50000"/>
              </a:spcBef>
              <a:buFontTx/>
              <a:buAutoNum type="arabicPeriod"/>
            </a:pPr>
            <a:r>
              <a:rPr lang="en-US" dirty="0">
                <a:ea typeface="ヒラギノ角ゴ Pro W3" charset="-128"/>
              </a:rPr>
              <a:t>Liquidity premium theory combines the two theories to explain all three facts.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a:t>
            </a:r>
            <a:r>
              <a:rPr lang="en-US" dirty="0" smtClean="0">
                <a:ea typeface="ヒラギノ角ゴ Pro W3" charset="-128"/>
              </a:rPr>
              <a:t>Theory</a:t>
            </a:r>
            <a:r>
              <a:rPr lang="en-US" b="0" dirty="0">
                <a:ea typeface="ヒラギノ角ゴ Pro W3" charset="-128"/>
              </a:rPr>
              <a:t> </a:t>
            </a:r>
            <a:r>
              <a:rPr lang="en-US" sz="2000" b="0" dirty="0">
                <a:ea typeface="ヒラギノ角ゴ Pro W3" charset="-128"/>
              </a:rPr>
              <a:t>(1 of </a:t>
            </a:r>
            <a:r>
              <a:rPr lang="en-US" sz="2000" b="0" dirty="0" smtClean="0">
                <a:ea typeface="ヒラギノ角ゴ Pro W3" charset="-128"/>
              </a:rPr>
              <a:t>7)</a:t>
            </a:r>
            <a:endParaRPr lang="en-US" dirty="0"/>
          </a:p>
        </p:txBody>
      </p:sp>
      <p:sp>
        <p:nvSpPr>
          <p:cNvPr id="3" name="Content Placeholder 2"/>
          <p:cNvSpPr>
            <a:spLocks noGrp="1"/>
          </p:cNvSpPr>
          <p:nvPr>
            <p:ph idx="1"/>
          </p:nvPr>
        </p:nvSpPr>
        <p:spPr/>
        <p:txBody>
          <a:bodyPr/>
          <a:lstStyle/>
          <a:p>
            <a:pPr>
              <a:spcAft>
                <a:spcPts val="600"/>
              </a:spcAft>
            </a:pPr>
            <a:r>
              <a:rPr lang="en-US" dirty="0">
                <a:ea typeface="ヒラギノ角ゴ Pro W3" charset="-128"/>
              </a:rPr>
              <a:t>The interest rate on a long-term bond will equal an average of the short-term interest rates that people expect to occur over the life of the long-term bond.</a:t>
            </a:r>
          </a:p>
          <a:p>
            <a:pPr>
              <a:spcAft>
                <a:spcPts val="600"/>
              </a:spcAft>
            </a:pPr>
            <a:r>
              <a:rPr lang="en-US" dirty="0">
                <a:ea typeface="ヒラギノ角ゴ Pro W3" charset="-128"/>
              </a:rPr>
              <a:t>Buyers of bonds do not prefer bonds of one maturity over another; they will not hold </a:t>
            </a:r>
            <a:br>
              <a:rPr lang="en-US" dirty="0">
                <a:ea typeface="ヒラギノ角ゴ Pro W3" charset="-128"/>
              </a:rPr>
            </a:br>
            <a:r>
              <a:rPr lang="en-US" dirty="0">
                <a:ea typeface="ヒラギノ角ゴ Pro W3" charset="-128"/>
              </a:rPr>
              <a:t>any quantity of a bond if its expected return </a:t>
            </a:r>
            <a:br>
              <a:rPr lang="en-US" dirty="0">
                <a:ea typeface="ヒラギノ角ゴ Pro W3" charset="-128"/>
              </a:rPr>
            </a:br>
            <a:r>
              <a:rPr lang="en-US" dirty="0">
                <a:ea typeface="ヒラギノ角ゴ Pro W3" charset="-128"/>
              </a:rPr>
              <a:t>is less than that of another bond with a different maturity.</a:t>
            </a:r>
          </a:p>
          <a:p>
            <a:pPr>
              <a:spcAft>
                <a:spcPts val="600"/>
              </a:spcAft>
            </a:pPr>
            <a:r>
              <a:rPr lang="en-US" dirty="0">
                <a:ea typeface="ヒラギノ角ゴ Pro W3" charset="-128"/>
              </a:rPr>
              <a:t>Bond holders consider bonds with different maturities to be perfect substitutes.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a:t>
            </a:r>
            <a:r>
              <a:rPr lang="en-US" smtClean="0">
                <a:ea typeface="ヒラギノ角ゴ Pro W3" charset="-128"/>
              </a:rPr>
              <a:t>Theory</a:t>
            </a:r>
            <a:r>
              <a:rPr lang="en-US" b="0">
                <a:ea typeface="ヒラギノ角ゴ Pro W3" charset="-128"/>
              </a:rPr>
              <a:t> </a:t>
            </a:r>
            <a:r>
              <a:rPr lang="en-US" sz="2000" b="0" smtClean="0">
                <a:ea typeface="ヒラギノ角ゴ Pro W3" charset="-128"/>
              </a:rPr>
              <a:t>(2 </a:t>
            </a:r>
            <a:r>
              <a:rPr lang="en-US" sz="2000" b="0" dirty="0">
                <a:ea typeface="ヒラギノ角ゴ Pro W3" charset="-128"/>
              </a:rPr>
              <a:t>of 7)</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ea typeface="ヒラギノ角ゴ Pro W3" charset="-128"/>
              </a:rPr>
              <a:t>An example:</a:t>
            </a:r>
          </a:p>
          <a:p>
            <a:pPr marL="256032" lvl="1" indent="-256032">
              <a:spcBef>
                <a:spcPts val="1500"/>
              </a:spcBef>
              <a:buFont typeface="Arial" charset="0"/>
              <a:buChar char="•"/>
            </a:pPr>
            <a:r>
              <a:rPr lang="en-US" dirty="0">
                <a:ea typeface="ヒラギノ角ゴ Pro W3" charset="-128"/>
              </a:rPr>
              <a:t>Let the current rate on one-year bond be 6%.</a:t>
            </a:r>
          </a:p>
          <a:p>
            <a:pPr marL="256032" lvl="1" indent="-256032">
              <a:spcBef>
                <a:spcPts val="1500"/>
              </a:spcBef>
              <a:buFont typeface="Arial" charset="0"/>
              <a:buChar char="•"/>
            </a:pPr>
            <a:r>
              <a:rPr lang="en-US" dirty="0">
                <a:ea typeface="ヒラギノ角ゴ Pro W3" charset="-128"/>
              </a:rPr>
              <a:t>You expect the interest rate on a one-year bond to be 8% next year.</a:t>
            </a:r>
          </a:p>
          <a:p>
            <a:pPr marL="256032" lvl="1" indent="-256032">
              <a:spcBef>
                <a:spcPts val="1500"/>
              </a:spcBef>
              <a:buFont typeface="Arial" charset="0"/>
              <a:buChar char="•"/>
            </a:pPr>
            <a:r>
              <a:rPr lang="en-US" dirty="0">
                <a:ea typeface="ヒラギノ角ゴ Pro W3" charset="-128"/>
              </a:rPr>
              <a:t>Then the expected return for buying two one-year bonds averages (6% + 8%)/2 = 7%.</a:t>
            </a:r>
          </a:p>
          <a:p>
            <a:pPr marL="256032" lvl="1" indent="-256032">
              <a:spcBef>
                <a:spcPts val="1500"/>
              </a:spcBef>
              <a:buFont typeface="Arial" charset="0"/>
              <a:buChar char="•"/>
            </a:pPr>
            <a:r>
              <a:rPr lang="en-US" dirty="0">
                <a:ea typeface="ヒラギノ角ゴ Pro W3" charset="-128"/>
              </a:rPr>
              <a:t>The interest rate on a two-year bond must be 7% for you to be willing to purchase it.</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Objectives</a:t>
            </a:r>
            <a:endParaRPr lang="en-US" dirty="0"/>
          </a:p>
        </p:txBody>
      </p:sp>
      <p:sp>
        <p:nvSpPr>
          <p:cNvPr id="3" name="Content Placeholder 2"/>
          <p:cNvSpPr>
            <a:spLocks noGrp="1"/>
          </p:cNvSpPr>
          <p:nvPr>
            <p:ph idx="1"/>
          </p:nvPr>
        </p:nvSpPr>
        <p:spPr/>
        <p:txBody>
          <a:bodyPr/>
          <a:lstStyle/>
          <a:p>
            <a:r>
              <a:rPr lang="en-US" dirty="0">
                <a:ea typeface="ヒラギノ角ゴ Pro W3" charset="-128"/>
              </a:rPr>
              <a:t>Identify and explain three factors explaining the risk structure of interest rates.</a:t>
            </a:r>
          </a:p>
          <a:p>
            <a:r>
              <a:rPr lang="en-US" dirty="0">
                <a:ea typeface="ヒラギノ角ゴ Pro W3" charset="-128"/>
              </a:rPr>
              <a:t>List and explain the three theories of why interest rates vary across maturities.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a:t>
            </a:r>
            <a:r>
              <a:rPr lang="en-US" smtClean="0">
                <a:ea typeface="ヒラギノ角ゴ Pro W3" charset="-128"/>
              </a:rPr>
              <a:t>Theory</a:t>
            </a:r>
            <a:r>
              <a:rPr lang="en-US" b="0">
                <a:ea typeface="ヒラギノ角ゴ Pro W3" charset="-128"/>
              </a:rPr>
              <a:t> </a:t>
            </a:r>
            <a:r>
              <a:rPr lang="en-US" sz="2000" b="0" smtClean="0">
                <a:ea typeface="ヒラギノ角ゴ Pro W3" charset="-128"/>
              </a:rPr>
              <a:t>(3 </a:t>
            </a:r>
            <a:r>
              <a:rPr lang="en-US" sz="2000" b="0" dirty="0">
                <a:ea typeface="ヒラギノ角ゴ Pro W3" charset="-128"/>
              </a:rPr>
              <a:t>of 7)</a:t>
            </a:r>
            <a:endParaRPr lang="en-US" dirty="0"/>
          </a:p>
        </p:txBody>
      </p:sp>
      <p:graphicFrame>
        <p:nvGraphicFramePr>
          <p:cNvPr id="4" name="Object 3" descr="The denotations for different interest rates are shown.&#10;For an investment of dollar 1, I sub t is equal to, today's interest rate on a one period bond.&#10;I sub t plus 1 to the power e, is equal to interest rate on a one period bond expected for next period.&#10;i sub 2 t, is equal to, today's interest on the two period bond."/>
          <p:cNvGraphicFramePr>
            <a:graphicFrameLocks noGrp="1" noChangeAspect="1"/>
          </p:cNvGraphicFramePr>
          <p:nvPr>
            <p:extLst>
              <p:ext uri="{D42A27DB-BD31-4B8C-83A1-F6EECF244321}">
                <p14:modId xmlns:p14="http://schemas.microsoft.com/office/powerpoint/2010/main" val="3657927072"/>
              </p:ext>
            </p:extLst>
          </p:nvPr>
        </p:nvGraphicFramePr>
        <p:xfrm>
          <a:off x="461963" y="1981200"/>
          <a:ext cx="8220075" cy="1981200"/>
        </p:xfrm>
        <a:graphic>
          <a:graphicData uri="http://schemas.openxmlformats.org/presentationml/2006/ole">
            <mc:AlternateContent xmlns:mc="http://schemas.openxmlformats.org/markup-compatibility/2006">
              <mc:Choice xmlns:v="urn:schemas-microsoft-com:vml" Requires="v">
                <p:oleObj spid="_x0000_s1136" name="Equation" r:id="rId3" imgW="3898900" imgH="939800" progId="Equation.DSMT4">
                  <p:embed/>
                </p:oleObj>
              </mc:Choice>
              <mc:Fallback>
                <p:oleObj name="Equation" r:id="rId3" imgW="3898900" imgH="939800" progId="Equation.DSMT4">
                  <p:embed/>
                  <p:pic>
                    <p:nvPicPr>
                      <p:cNvPr id="0" name="Picture 3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1981200"/>
                        <a:ext cx="8220075"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圖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343400"/>
            <a:ext cx="60610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590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a:t>
            </a:r>
            <a:r>
              <a:rPr lang="en-US" smtClean="0">
                <a:ea typeface="ヒラギノ角ゴ Pro W3" charset="-128"/>
              </a:rPr>
              <a:t>Theory</a:t>
            </a:r>
            <a:r>
              <a:rPr lang="en-US" b="0">
                <a:ea typeface="ヒラギノ角ゴ Pro W3" charset="-128"/>
              </a:rPr>
              <a:t> </a:t>
            </a:r>
            <a:r>
              <a:rPr lang="en-US" sz="2000" b="0" smtClean="0">
                <a:ea typeface="ヒラギノ角ゴ Pro W3" charset="-128"/>
              </a:rPr>
              <a:t>(4 </a:t>
            </a:r>
            <a:r>
              <a:rPr lang="en-US" sz="2000" b="0" dirty="0">
                <a:ea typeface="ヒラギノ角ゴ Pro W3" charset="-128"/>
              </a:rPr>
              <a:t>of 7)</a:t>
            </a:r>
            <a:endParaRPr lang="en-US" dirty="0"/>
          </a:p>
        </p:txBody>
      </p:sp>
      <p:graphicFrame>
        <p:nvGraphicFramePr>
          <p:cNvPr id="4" name="Object 3" descr="The figure shows the calculation of expected return on holding the two period bond for two periods.&#10;Expected return over the two periods from investing dollar 1 in the two period bond and holding it for the two periods, that is, quantity,&#10;1 plus i sub 2 t  times the quantity, 1 plus i sub 2 t, minus 1. &#10;that is equal to, 1 plus 2 times i sub 2 t, plus i sub 2 t whole squared, minus 1. &#10;that simplifies to 2 times i sub 2 t plus, I sub 2 t whole squared. &#10;Since I sub 2 t whole squared, is very small, the expected return for holding the two period bond for two periods is 2 times i sub 2 t."/>
          <p:cNvGraphicFramePr>
            <a:graphicFrameLocks noGrp="1" noChangeAspect="1"/>
          </p:cNvGraphicFramePr>
          <p:nvPr>
            <p:extLst>
              <p:ext uri="{D42A27DB-BD31-4B8C-83A1-F6EECF244321}">
                <p14:modId xmlns:p14="http://schemas.microsoft.com/office/powerpoint/2010/main" val="3687217753"/>
              </p:ext>
            </p:extLst>
          </p:nvPr>
        </p:nvGraphicFramePr>
        <p:xfrm>
          <a:off x="846138" y="1981200"/>
          <a:ext cx="7451725" cy="3429000"/>
        </p:xfrm>
        <a:graphic>
          <a:graphicData uri="http://schemas.openxmlformats.org/presentationml/2006/ole">
            <mc:AlternateContent xmlns:mc="http://schemas.openxmlformats.org/markup-compatibility/2006">
              <mc:Choice xmlns:v="urn:schemas-microsoft-com:vml" Requires="v">
                <p:oleObj spid="_x0000_s2160" name="Equation" r:id="rId3" imgW="4305300" imgH="1905000" progId="Equation.DSMT4">
                  <p:embed/>
                </p:oleObj>
              </mc:Choice>
              <mc:Fallback>
                <p:oleObj name="Equation" r:id="rId3" imgW="4305300" imgH="1905000" progId="Equation.DSMT4">
                  <p:embed/>
                  <p:pic>
                    <p:nvPicPr>
                      <p:cNvPr id="0" name="Picture 3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1981200"/>
                        <a:ext cx="7451725"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959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a:t>
            </a:r>
            <a:r>
              <a:rPr lang="en-US" smtClean="0">
                <a:ea typeface="ヒラギノ角ゴ Pro W3" charset="-128"/>
              </a:rPr>
              <a:t>Theory</a:t>
            </a:r>
            <a:r>
              <a:rPr lang="en-US" b="0">
                <a:ea typeface="ヒラギノ角ゴ Pro W3" charset="-128"/>
              </a:rPr>
              <a:t> </a:t>
            </a:r>
            <a:r>
              <a:rPr lang="en-US" sz="2000" b="0" smtClean="0">
                <a:ea typeface="ヒラギノ角ゴ Pro W3" charset="-128"/>
              </a:rPr>
              <a:t>(5 </a:t>
            </a:r>
            <a:r>
              <a:rPr lang="en-US" sz="2000" b="0" dirty="0">
                <a:ea typeface="ヒラギノ角ゴ Pro W3" charset="-128"/>
              </a:rPr>
              <a:t>of 7)</a:t>
            </a:r>
            <a:endParaRPr lang="en-US" dirty="0"/>
          </a:p>
        </p:txBody>
      </p:sp>
      <p:graphicFrame>
        <p:nvGraphicFramePr>
          <p:cNvPr id="4" name="Object 3" descr="The figure shows the expectations theory with dollar 1 investment.&#10;If two one-period bonds are bought with the dollar 1 investment, then,&#10;1 plus i sub t, times, 1 plus i sub t plus 1 raised to the power e, minus 1. &#10;which simplifies to i sub t, plus, i sub t plus 1 raised to the power e, minus 1, plus i sub t, times, i sub t plus 1 raised to the power e, minus 1.&#10;but i sub t, times, i sub t plus 1 raised to the power e, minus 1, is extremely small, &#10;Simplifying we get, i sub t, plus, i sub t plus 1 raised to the power e."/>
          <p:cNvGraphicFramePr>
            <a:graphicFrameLocks noGrp="1" noChangeAspect="1"/>
          </p:cNvGraphicFramePr>
          <p:nvPr>
            <p:extLst>
              <p:ext uri="{D42A27DB-BD31-4B8C-83A1-F6EECF244321}">
                <p14:modId xmlns:p14="http://schemas.microsoft.com/office/powerpoint/2010/main" val="572002461"/>
              </p:ext>
            </p:extLst>
          </p:nvPr>
        </p:nvGraphicFramePr>
        <p:xfrm>
          <a:off x="844550" y="2209800"/>
          <a:ext cx="7454900" cy="3505200"/>
        </p:xfrm>
        <a:graphic>
          <a:graphicData uri="http://schemas.openxmlformats.org/presentationml/2006/ole">
            <mc:AlternateContent xmlns:mc="http://schemas.openxmlformats.org/markup-compatibility/2006">
              <mc:Choice xmlns:v="urn:schemas-microsoft-com:vml" Requires="v">
                <p:oleObj spid="_x0000_s3183" name="Equation" r:id="rId3" imgW="3619500" imgH="1701800" progId="Equation.DSMT4">
                  <p:embed/>
                </p:oleObj>
              </mc:Choice>
              <mc:Fallback>
                <p:oleObj name="Equation" r:id="rId3" imgW="3619500" imgH="1701800" progId="Equation.DSMT4">
                  <p:embed/>
                  <p:pic>
                    <p:nvPicPr>
                      <p:cNvPr id="0" name="Picture 3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50" y="2209800"/>
                        <a:ext cx="7454900"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9590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a:t>
            </a:r>
            <a:r>
              <a:rPr lang="en-US" smtClean="0">
                <a:ea typeface="ヒラギノ角ゴ Pro W3" charset="-128"/>
              </a:rPr>
              <a:t>Theory</a:t>
            </a:r>
            <a:r>
              <a:rPr lang="en-US" b="0">
                <a:ea typeface="ヒラギノ角ゴ Pro W3" charset="-128"/>
              </a:rPr>
              <a:t> </a:t>
            </a:r>
            <a:r>
              <a:rPr lang="en-US" sz="2000" b="0" smtClean="0">
                <a:ea typeface="ヒラギノ角ゴ Pro W3" charset="-128"/>
              </a:rPr>
              <a:t>(6 </a:t>
            </a:r>
            <a:r>
              <a:rPr lang="en-US" sz="2000" b="0" dirty="0">
                <a:ea typeface="ヒラギノ角ゴ Pro W3" charset="-128"/>
              </a:rPr>
              <a:t>of 7)</a:t>
            </a:r>
            <a:endParaRPr lang="en-US" dirty="0"/>
          </a:p>
        </p:txBody>
      </p:sp>
      <p:graphicFrame>
        <p:nvGraphicFramePr>
          <p:cNvPr id="4" name="Object 3" descr="The figure shows the expectations theory with dollar 1 investment.&#10;Both bonds will be held only if the expected returns are equal. So,&#10;2 times i sub 2 t, is equal to, i sub t, plus, i sub t plus 1 raised to the power e . &#10;So, i sub 2 t, is equal to, i sub t, plus, i sub t plus 1 raised to the power e, over over the quantity 2. &#10;The two-period rate must equal the average of the two one-period rates for bonds with longer maturities. &#10;i sub n t is equal to, the sum of i sub t plus, i sub t plus 1 raised to the power e, plus,  i sub t plus 2 raised to the power e, and so on upto  i sub t plus n minus 1, raised to the power e, over the quantity n. The n--period interest rate equals the average of the one-period interest rates expected to occur over the n-period life of the bond."/>
          <p:cNvGraphicFramePr>
            <a:graphicFrameLocks noGrp="1" noChangeAspect="1"/>
          </p:cNvGraphicFramePr>
          <p:nvPr>
            <p:extLst>
              <p:ext uri="{D42A27DB-BD31-4B8C-83A1-F6EECF244321}">
                <p14:modId xmlns:p14="http://schemas.microsoft.com/office/powerpoint/2010/main" val="1082208206"/>
              </p:ext>
            </p:extLst>
          </p:nvPr>
        </p:nvGraphicFramePr>
        <p:xfrm>
          <a:off x="827881" y="1905000"/>
          <a:ext cx="7488238" cy="3886200"/>
        </p:xfrm>
        <a:graphic>
          <a:graphicData uri="http://schemas.openxmlformats.org/presentationml/2006/ole">
            <mc:AlternateContent xmlns:mc="http://schemas.openxmlformats.org/markup-compatibility/2006">
              <mc:Choice xmlns:v="urn:schemas-microsoft-com:vml" Requires="v">
                <p:oleObj spid="_x0000_s4207" name="Equation" r:id="rId3" imgW="4356100" imgH="2260600" progId="Equation.DSMT4">
                  <p:embed/>
                </p:oleObj>
              </mc:Choice>
              <mc:Fallback>
                <p:oleObj name="Equation" r:id="rId3" imgW="4356100" imgH="2260600" progId="Equation.DSMT4">
                  <p:embed/>
                  <p:pic>
                    <p:nvPicPr>
                      <p:cNvPr id="0" name="Picture 3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881" y="1905000"/>
                        <a:ext cx="7488238"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9590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a:t>
            </a:r>
            <a:r>
              <a:rPr lang="en-US" dirty="0" smtClean="0">
                <a:ea typeface="ヒラギノ角ゴ Pro W3" charset="-128"/>
              </a:rPr>
              <a:t>Theory</a:t>
            </a:r>
            <a:r>
              <a:rPr lang="en-US" b="0" dirty="0">
                <a:ea typeface="ヒラギノ角ゴ Pro W3" charset="-128"/>
              </a:rPr>
              <a:t> </a:t>
            </a:r>
            <a:r>
              <a:rPr lang="en-US" sz="2000" b="0" dirty="0" smtClean="0">
                <a:ea typeface="ヒラギノ角ゴ Pro W3" charset="-128"/>
              </a:rPr>
              <a:t>(7 </a:t>
            </a:r>
            <a:r>
              <a:rPr lang="en-US" sz="2000" b="0" dirty="0">
                <a:ea typeface="ヒラギノ角ゴ Pro W3" charset="-128"/>
              </a:rPr>
              <a:t>of 7)</a:t>
            </a:r>
            <a:endParaRPr lang="en-US" dirty="0"/>
          </a:p>
        </p:txBody>
      </p:sp>
      <p:sp>
        <p:nvSpPr>
          <p:cNvPr id="3" name="Content Placeholder 2"/>
          <p:cNvSpPr>
            <a:spLocks noGrp="1"/>
          </p:cNvSpPr>
          <p:nvPr>
            <p:ph idx="1"/>
          </p:nvPr>
        </p:nvSpPr>
        <p:spPr>
          <a:xfrm>
            <a:off x="457200" y="1600200"/>
            <a:ext cx="7924800" cy="4525963"/>
          </a:xfrm>
        </p:spPr>
        <p:txBody>
          <a:bodyPr/>
          <a:lstStyle/>
          <a:p>
            <a:r>
              <a:rPr lang="en-US" dirty="0">
                <a:ea typeface="ヒラギノ角ゴ Pro W3" charset="-128"/>
              </a:rPr>
              <a:t>Expectations theory explains:</a:t>
            </a:r>
          </a:p>
          <a:p>
            <a:pPr lvl="1"/>
            <a:r>
              <a:rPr lang="en-US" dirty="0">
                <a:ea typeface="ヒラギノ角ゴ Pro W3" charset="-128"/>
              </a:rPr>
              <a:t>Why the term structure of interest rates changes at different times.</a:t>
            </a:r>
          </a:p>
          <a:p>
            <a:pPr lvl="1"/>
            <a:r>
              <a:rPr lang="en-US" dirty="0">
                <a:ea typeface="ヒラギノ角ゴ Pro W3" charset="-128"/>
              </a:rPr>
              <a:t>Why interest rates on bonds with different maturities move together over time (fact 1).</a:t>
            </a:r>
          </a:p>
          <a:p>
            <a:pPr lvl="1"/>
            <a:r>
              <a:rPr lang="en-US" dirty="0">
                <a:ea typeface="ヒラギノ角ゴ Pro W3" charset="-128"/>
              </a:rPr>
              <a:t>Why yield curves tend to slope up when short-term rates are low and slope down when short-term rates are high (fact 2).</a:t>
            </a:r>
          </a:p>
          <a:p>
            <a:r>
              <a:rPr lang="en-US" dirty="0">
                <a:ea typeface="ヒラギノ角ゴ Pro W3" charset="-128"/>
              </a:rPr>
              <a:t>Cannot explain why yield curves usually slope upward (fact 3)</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Segmented Markets Theory</a:t>
            </a:r>
            <a:endParaRPr lang="en-US" dirty="0"/>
          </a:p>
        </p:txBody>
      </p:sp>
      <p:sp>
        <p:nvSpPr>
          <p:cNvPr id="3" name="Content Placeholder 2"/>
          <p:cNvSpPr>
            <a:spLocks noGrp="1"/>
          </p:cNvSpPr>
          <p:nvPr>
            <p:ph idx="1"/>
          </p:nvPr>
        </p:nvSpPr>
        <p:spPr/>
        <p:txBody>
          <a:bodyPr/>
          <a:lstStyle/>
          <a:p>
            <a:r>
              <a:rPr lang="en-US" dirty="0">
                <a:ea typeface="ヒラギノ角ゴ Pro W3" charset="-128"/>
              </a:rPr>
              <a:t>Bonds of different maturities are not substitutes at all.</a:t>
            </a:r>
          </a:p>
          <a:p>
            <a:r>
              <a:rPr lang="en-US" dirty="0">
                <a:ea typeface="ヒラギノ角ゴ Pro W3" charset="-128"/>
              </a:rPr>
              <a:t>The interest rate for each bond with a different maturity is determined by the demand for and supply of that bond.</a:t>
            </a:r>
          </a:p>
          <a:p>
            <a:r>
              <a:rPr lang="en-US" dirty="0">
                <a:ea typeface="ヒラギノ角ゴ Pro W3" charset="-128"/>
              </a:rPr>
              <a:t>Investors have preferences for bonds of one maturity over another.</a:t>
            </a:r>
          </a:p>
          <a:p>
            <a:r>
              <a:rPr lang="en-US" dirty="0">
                <a:ea typeface="ヒラギノ角ゴ Pro W3" charset="-128"/>
              </a:rPr>
              <a:t>If investors generally prefer bonds with shorter maturities that have less interest-rate risk, then this explains why yield curves usually slope upward (fact 3).</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Liquidity Premium &amp; </a:t>
            </a:r>
            <a:r>
              <a:rPr lang="en-US" dirty="0" smtClean="0"/>
              <a:t>Preferred </a:t>
            </a:r>
            <a:r>
              <a:rPr lang="en-US" dirty="0"/>
              <a:t>Habitat </a:t>
            </a:r>
            <a:r>
              <a:rPr lang="en-US" dirty="0" smtClean="0"/>
              <a:t>Theories </a:t>
            </a:r>
            <a:r>
              <a:rPr lang="en-US" sz="2000" b="0" dirty="0" smtClean="0"/>
              <a:t>(1 of 2)</a:t>
            </a:r>
            <a:endParaRPr lang="en-US" b="0" dirty="0"/>
          </a:p>
        </p:txBody>
      </p:sp>
      <p:sp>
        <p:nvSpPr>
          <p:cNvPr id="3" name="Content Placeholder 2"/>
          <p:cNvSpPr>
            <a:spLocks noGrp="1"/>
          </p:cNvSpPr>
          <p:nvPr>
            <p:ph idx="1"/>
          </p:nvPr>
        </p:nvSpPr>
        <p:spPr/>
        <p:txBody>
          <a:bodyPr/>
          <a:lstStyle/>
          <a:p>
            <a:r>
              <a:rPr lang="en-US" dirty="0">
                <a:ea typeface="ヒラギノ角ゴ Pro W3" charset="-128"/>
              </a:rPr>
              <a:t>The interest rate on a long-term bond will equal an average of short-term interest rates expected to occur over the life of the long-term bond plus a liquidity premium that responds to supply and demand conditions for that bond.</a:t>
            </a:r>
          </a:p>
          <a:p>
            <a:r>
              <a:rPr lang="en-US" dirty="0">
                <a:ea typeface="ヒラギノ角ゴ Pro W3" charset="-128"/>
              </a:rPr>
              <a:t>Bonds of different maturities are partial (not perfect) substitutes.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Liquidity Premium Theory</a:t>
            </a:r>
            <a:endParaRPr lang="en-US" dirty="0"/>
          </a:p>
        </p:txBody>
      </p:sp>
      <p:graphicFrame>
        <p:nvGraphicFramePr>
          <p:cNvPr id="4" name="Object 3" descr="The figure shows the expectations theory with dollar 1 investment.&#10;i sub n t is equal to, the sum of i sub t plus, i sub t plus 1 raised to the power e, plus,  i sub t plus 2 raised to the power e, and so on upto  i sub t plus n minus 1, raised to the power e, over the quantity n, plus the quantity l sub n t. &#10;Where l sub n t is the liquidity premium for the n-period bond at time t. l sub n t is always positive and rises with the term to maturity."/>
          <p:cNvGraphicFramePr>
            <a:graphicFrameLocks noGrp="1" noChangeAspect="1"/>
          </p:cNvGraphicFramePr>
          <p:nvPr>
            <p:extLst>
              <p:ext uri="{D42A27DB-BD31-4B8C-83A1-F6EECF244321}">
                <p14:modId xmlns:p14="http://schemas.microsoft.com/office/powerpoint/2010/main" val="2310603259"/>
              </p:ext>
            </p:extLst>
          </p:nvPr>
        </p:nvGraphicFramePr>
        <p:xfrm>
          <a:off x="635000" y="2286000"/>
          <a:ext cx="7874000" cy="2362200"/>
        </p:xfrm>
        <a:graphic>
          <a:graphicData uri="http://schemas.openxmlformats.org/presentationml/2006/ole">
            <mc:AlternateContent xmlns:mc="http://schemas.openxmlformats.org/markup-compatibility/2006">
              <mc:Choice xmlns:v="urn:schemas-microsoft-com:vml" Requires="v">
                <p:oleObj spid="_x0000_s5229" name="Equation" r:id="rId3" imgW="3937000" imgH="1181100" progId="Equation.DSMT4">
                  <p:embed/>
                </p:oleObj>
              </mc:Choice>
              <mc:Fallback>
                <p:oleObj name="Equation" r:id="rId3" imgW="3937000" imgH="1181100" progId="Equation.DSMT4">
                  <p:embed/>
                  <p:pic>
                    <p:nvPicPr>
                      <p:cNvPr id="0" name="Picture 2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2286000"/>
                        <a:ext cx="7874000"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9590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Preferred Habitat Theory</a:t>
            </a:r>
            <a:endParaRPr lang="en-US" dirty="0"/>
          </a:p>
        </p:txBody>
      </p:sp>
      <p:sp>
        <p:nvSpPr>
          <p:cNvPr id="3" name="Content Placeholder 2"/>
          <p:cNvSpPr>
            <a:spLocks noGrp="1"/>
          </p:cNvSpPr>
          <p:nvPr>
            <p:ph idx="1"/>
          </p:nvPr>
        </p:nvSpPr>
        <p:spPr/>
        <p:txBody>
          <a:bodyPr/>
          <a:lstStyle/>
          <a:p>
            <a:r>
              <a:rPr lang="en-US" dirty="0">
                <a:ea typeface="ヒラギノ角ゴ Pro W3" charset="-128"/>
              </a:rPr>
              <a:t>Investors have a preference for bonds of one maturity over another.</a:t>
            </a:r>
          </a:p>
          <a:p>
            <a:r>
              <a:rPr lang="en-US" dirty="0">
                <a:ea typeface="ヒラギノ角ゴ Pro W3" charset="-128"/>
              </a:rPr>
              <a:t>They will be willing to buy bonds of different maturities only if they earn a somewhat higher expected return.</a:t>
            </a:r>
          </a:p>
          <a:p>
            <a:r>
              <a:rPr lang="en-US" dirty="0">
                <a:ea typeface="ヒラギノ角ゴ Pro W3" charset="-128"/>
              </a:rPr>
              <a:t>Investors are likely to prefer short-term bonds over longer-term bonds.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Figure 5 The Relationship Between the Liquidity Premium (Preferred Habitat) and Expectations Theory</a:t>
            </a:r>
          </a:p>
        </p:txBody>
      </p:sp>
      <p:pic>
        <p:nvPicPr>
          <p:cNvPr id="4" name="Picture 2" descr="A graph depicts the relationship between the liquidity premium (preferred habitat) and expectations theory.&#10;The vertical axis is labeled &quot;Interest&#10;Rate, i sub n t.&quot; The horizontal axis is labeled &quot;Years to Maturity, n&quot; and ranges from 0 to 30 in increments of 5. The line for expectations theory yield curve is a line sub parallel to the horizontal axis from the middle of the vertical axis toward the right end of the graph. The liquidity premium (preferred habitat) theory yield curve slopes upward from the same point on the middle of the vertical axis toward the top right corner. The space between these two curves is shaded and labeled &quot;Liquidity Premium, I sub n 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91" y="1524000"/>
            <a:ext cx="7589520" cy="459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86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Risk Structure of Interest </a:t>
            </a:r>
            <a:r>
              <a:rPr lang="en-US" dirty="0" smtClean="0">
                <a:ea typeface="ヒラギノ角ゴ Pro W3" charset="-128"/>
              </a:rPr>
              <a:t>Rates </a:t>
            </a:r>
            <a:r>
              <a:rPr lang="en-US" sz="2000" b="0" dirty="0" smtClean="0">
                <a:ea typeface="ヒラギノ角ゴ Pro W3" charset="-128"/>
              </a:rPr>
              <a:t>(1 of 3)</a:t>
            </a:r>
            <a:endParaRPr lang="en-US" b="0" dirty="0"/>
          </a:p>
        </p:txBody>
      </p:sp>
      <p:sp>
        <p:nvSpPr>
          <p:cNvPr id="3" name="Content Placeholder 2"/>
          <p:cNvSpPr>
            <a:spLocks noGrp="1"/>
          </p:cNvSpPr>
          <p:nvPr>
            <p:ph idx="1"/>
          </p:nvPr>
        </p:nvSpPr>
        <p:spPr/>
        <p:txBody>
          <a:bodyPr/>
          <a:lstStyle/>
          <a:p>
            <a:r>
              <a:rPr lang="en-US" dirty="0">
                <a:ea typeface="ヒラギノ角ゴ Pro W3" charset="-128"/>
              </a:rPr>
              <a:t>Bonds with the same maturity have different interest rates due to:</a:t>
            </a:r>
          </a:p>
          <a:p>
            <a:pPr lvl="1"/>
            <a:r>
              <a:rPr lang="en-US" dirty="0">
                <a:ea typeface="ヒラギノ角ゴ Pro W3" charset="-128"/>
              </a:rPr>
              <a:t>Default risk</a:t>
            </a:r>
          </a:p>
          <a:p>
            <a:pPr lvl="1"/>
            <a:r>
              <a:rPr lang="en-US" dirty="0">
                <a:ea typeface="ヒラギノ角ゴ Pro W3" charset="-128"/>
              </a:rPr>
              <a:t>Liquidity </a:t>
            </a:r>
          </a:p>
          <a:p>
            <a:pPr lvl="1"/>
            <a:r>
              <a:rPr lang="en-US" dirty="0">
                <a:ea typeface="ヒラギノ角ゴ Pro W3" charset="-128"/>
              </a:rPr>
              <a:t>Tax considerations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Liquidity Premium &amp; </a:t>
            </a:r>
            <a:r>
              <a:rPr lang="en-US" dirty="0" smtClean="0"/>
              <a:t>Preferred </a:t>
            </a:r>
            <a:r>
              <a:rPr lang="en-US" dirty="0"/>
              <a:t>Habitat </a:t>
            </a:r>
            <a:r>
              <a:rPr lang="en-US" smtClean="0"/>
              <a:t>Theories</a:t>
            </a:r>
            <a:r>
              <a:rPr lang="en-US" b="0"/>
              <a:t> </a:t>
            </a:r>
            <a:r>
              <a:rPr lang="en-US" sz="2000" b="0" smtClean="0"/>
              <a:t>(2 </a:t>
            </a:r>
            <a:r>
              <a:rPr lang="en-US" sz="2000" b="0" dirty="0"/>
              <a:t>of 2)</a:t>
            </a:r>
            <a:endParaRPr lang="en-US" dirty="0"/>
          </a:p>
        </p:txBody>
      </p:sp>
      <p:sp>
        <p:nvSpPr>
          <p:cNvPr id="3" name="Content Placeholder 2"/>
          <p:cNvSpPr>
            <a:spLocks noGrp="1"/>
          </p:cNvSpPr>
          <p:nvPr>
            <p:ph idx="1"/>
          </p:nvPr>
        </p:nvSpPr>
        <p:spPr/>
        <p:txBody>
          <a:bodyPr/>
          <a:lstStyle/>
          <a:p>
            <a:r>
              <a:rPr lang="en-US" dirty="0">
                <a:ea typeface="ヒラギノ角ゴ Pro W3" charset="-128"/>
              </a:rPr>
              <a:t>Interest rates on different maturity bonds move together over time; explained by the first term </a:t>
            </a:r>
            <a:r>
              <a:rPr lang="en-US" dirty="0" smtClean="0">
                <a:ea typeface="ヒラギノ角ゴ Pro W3" charset="-128"/>
              </a:rPr>
              <a:t>in the </a:t>
            </a:r>
            <a:r>
              <a:rPr lang="en-US" dirty="0">
                <a:ea typeface="ヒラギノ角ゴ Pro W3" charset="-128"/>
              </a:rPr>
              <a:t>equation</a:t>
            </a:r>
          </a:p>
          <a:p>
            <a:r>
              <a:rPr lang="en-US" dirty="0">
                <a:ea typeface="ヒラギノ角ゴ Pro W3" charset="-128"/>
              </a:rPr>
              <a:t>Yield curves tend to slope upward when short-term </a:t>
            </a:r>
            <a:r>
              <a:rPr lang="en-US" dirty="0" smtClean="0">
                <a:ea typeface="ヒラギノ角ゴ Pro W3" charset="-128"/>
              </a:rPr>
              <a:t>rates are </a:t>
            </a:r>
            <a:r>
              <a:rPr lang="en-US" dirty="0">
                <a:ea typeface="ヒラギノ角ゴ Pro W3" charset="-128"/>
              </a:rPr>
              <a:t>low and to be inverted when short-term rates are </a:t>
            </a:r>
            <a:r>
              <a:rPr lang="en-US" dirty="0" smtClean="0">
                <a:ea typeface="ヒラギノ角ゴ Pro W3" charset="-128"/>
              </a:rPr>
              <a:t>high; explained </a:t>
            </a:r>
            <a:r>
              <a:rPr lang="en-US" dirty="0">
                <a:ea typeface="ヒラギノ角ゴ Pro W3" charset="-128"/>
              </a:rPr>
              <a:t>by the liquidity premium term in the first </a:t>
            </a:r>
            <a:r>
              <a:rPr lang="en-US" dirty="0" smtClean="0">
                <a:ea typeface="ヒラギノ角ゴ Pro W3" charset="-128"/>
              </a:rPr>
              <a:t>case and </a:t>
            </a:r>
            <a:r>
              <a:rPr lang="en-US" dirty="0">
                <a:ea typeface="ヒラギノ角ゴ Pro W3" charset="-128"/>
              </a:rPr>
              <a:t>by a low expected average in the second </a:t>
            </a:r>
            <a:r>
              <a:rPr lang="en-US" dirty="0" smtClean="0">
                <a:ea typeface="ヒラギノ角ゴ Pro W3" charset="-128"/>
              </a:rPr>
              <a:t>case</a:t>
            </a:r>
          </a:p>
          <a:p>
            <a:r>
              <a:rPr lang="en-US" dirty="0" smtClean="0">
                <a:ea typeface="ヒラギノ角ゴ Pro W3" charset="-128"/>
              </a:rPr>
              <a:t>Yield curves typically slope upward; explained by a larger liquidity premium as the term to maturity lengthens</a:t>
            </a:r>
            <a:endParaRPr lang="en-US" dirty="0">
              <a:ea typeface="ヒラギノ角ゴ Pro W3" charset="-128"/>
            </a:endParaRPr>
          </a:p>
        </p:txBody>
      </p:sp>
    </p:spTree>
    <p:extLst>
      <p:ext uri="{BB962C8B-B14F-4D97-AF65-F5344CB8AC3E}">
        <p14:creationId xmlns:p14="http://schemas.microsoft.com/office/powerpoint/2010/main" val="378954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156228"/>
          </a:xfrm>
        </p:spPr>
        <p:txBody>
          <a:bodyPr/>
          <a:lstStyle/>
          <a:p>
            <a:r>
              <a:rPr lang="en-US" sz="2600" dirty="0"/>
              <a:t>Figure 6 Yield Curves and the </a:t>
            </a:r>
            <a:r>
              <a:rPr lang="en-US" sz="2600" dirty="0" smtClean="0"/>
              <a:t>Market’</a:t>
            </a:r>
            <a:r>
              <a:rPr lang="en-US" altLang="ja-JP" sz="2600" dirty="0" smtClean="0"/>
              <a:t>s </a:t>
            </a:r>
            <a:r>
              <a:rPr lang="en-US" altLang="ja-JP" sz="2600" dirty="0"/>
              <a:t>Expectations of Future Short-Term Interest Rates According to the Liquidity Premium (Preferred Habitat) Theory</a:t>
            </a:r>
            <a:endParaRPr lang="en-US" sz="2600" dirty="0"/>
          </a:p>
        </p:txBody>
      </p:sp>
      <p:pic>
        <p:nvPicPr>
          <p:cNvPr id="5" name="Picture 2" descr="The vertical axis of each graph is labeled &quot;Yield to Maturity&quot; and the horizontal axis is labeled &quot;Term to Maturity.&quot; The first graph shows steeply upward-sloping yield curve and the second shows mildly upward-sloping yield curve with a slope less than the first curve. The third graph shows the flat yield curve with a line sub parallel to the horizontal axis. The fourth graph shows a downward-sloping yield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392" y="1524000"/>
            <a:ext cx="5157216" cy="485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187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 Long-Term Bond Yields, 1919–2017</a:t>
            </a:r>
          </a:p>
        </p:txBody>
      </p:sp>
      <p:pic>
        <p:nvPicPr>
          <p:cNvPr id="5" name="Picture 2" descr="The vertical axis is labeled &quot;Annual Yield (percent)&quot; and ranges from 0 to 16 in increments of 2. The horizontal axis lists dates from 1920 to 2010 in 10-year increments. The line for state and local government (Municipal) begins at 4.4 percent for 1920 and falls to 4 percent 1930 and 1 percent by 1945. The line slopes upward after 1945 and reaches a value of 3.5 percent by 1960, 5.5 percent by 1970, 6 percent by 1980, and to a peak value of 12 percent by 1982. The line slopes downward thereafter and falls to a value of 7 percent by 1990 and to 5 percent by 2010. The line for U.S. government long-term bonds begins at4.5 in 1920 and with a fluctuating trend and falls to 4 percent 1930 and 1 percent by 1945. The line slopes upward after 1945 and reaches a value of 3.5 percent by 1960, 5.5 percent by 1970, 6 percent by 1980, and to a peak value of 12 percent by 1982. The line slopes downward thereafter and falls to a value of 7 percent by 1990 and to 5 percent by 2010. The line for Corporate A a a Bonds begins at5.5 percent for 1920 and falls to 4.5 percent 1930 and 3 percent by 1945. The line slopes upward after 1945 and reaches a value of 5 percent by 1960, 7 percent by 1970, 9 percent by 1980, and to a peak value of 12.5 percent by 1982. The line slopes downward thereafter and falls to a value of 9 percent by 1990 and to 5 percent by 2010. The line for Corporate B a a Bonds begins at 7.5 percent for 1920 and falls to 6 percent 1930 and increases to 11.5 percent by 1933. The line falls to 5.5 percent by 1940 and 4 percent by 1950. The line slopes upward after 1950 and reaches a value of 5 percent by 1960, 7 percent by 1970, 9 percent by 1980, and to a peak value of 15 percent by 1982. The line slopes downward thereafter and falls to a value of 9.5 percent by 1990 and to 5.5 percent by 2010.&#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892" y="1524000"/>
            <a:ext cx="6300216" cy="40788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813268"/>
            <a:ext cx="8229600" cy="435132"/>
          </a:xfrm>
        </p:spPr>
        <p:txBody>
          <a:bodyPr/>
          <a:lstStyle/>
          <a:p>
            <a:pPr marL="0" indent="0">
              <a:buNone/>
            </a:pPr>
            <a:r>
              <a:rPr lang="en-US" sz="1200" i="1" dirty="0"/>
              <a:t>Sources</a:t>
            </a:r>
            <a:r>
              <a:rPr lang="en-US" sz="1200" dirty="0"/>
              <a:t>: Board of Governors of the Federal Reserve System, </a:t>
            </a:r>
            <a:r>
              <a:rPr lang="en-US" sz="1200" i="1" dirty="0"/>
              <a:t>Banking and Monetary Statistics</a:t>
            </a:r>
            <a:r>
              <a:rPr lang="en-US" sz="1200" i="1" dirty="0" smtClean="0"/>
              <a:t>, 1941–1970</a:t>
            </a:r>
            <a:r>
              <a:rPr lang="en-US" sz="1200" dirty="0"/>
              <a:t>; Federal Reserve Bank of St. Louis FRED database: </a:t>
            </a:r>
            <a:r>
              <a:rPr lang="en-US" sz="1200" dirty="0">
                <a:hlinkClick r:id="rId3"/>
              </a:rPr>
              <a:t>http://research.stlouisfed.org/fred2</a:t>
            </a:r>
            <a:endParaRPr lang="en-US" sz="1200" dirty="0"/>
          </a:p>
        </p:txBody>
      </p:sp>
    </p:spTree>
    <p:extLst>
      <p:ext uri="{BB962C8B-B14F-4D97-AF65-F5344CB8AC3E}">
        <p14:creationId xmlns:p14="http://schemas.microsoft.com/office/powerpoint/2010/main" val="409959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Risk Structure of Interest </a:t>
            </a:r>
            <a:r>
              <a:rPr lang="en-US" dirty="0" smtClean="0">
                <a:ea typeface="ヒラギノ角ゴ Pro W3" charset="-128"/>
              </a:rPr>
              <a:t>Rates </a:t>
            </a:r>
            <a:r>
              <a:rPr lang="en-US" sz="2000" b="0" dirty="0" smtClean="0">
                <a:ea typeface="ヒラギノ角ゴ Pro W3" charset="-128"/>
              </a:rPr>
              <a:t>(2 </a:t>
            </a:r>
            <a:r>
              <a:rPr lang="en-US" sz="2000" b="0" smtClean="0">
                <a:ea typeface="ヒラギノ角ゴ Pro W3" charset="-128"/>
              </a:rPr>
              <a:t>of 3)</a:t>
            </a:r>
            <a:endParaRPr lang="en-US" b="0" dirty="0"/>
          </a:p>
        </p:txBody>
      </p:sp>
      <p:sp>
        <p:nvSpPr>
          <p:cNvPr id="3" name="Content Placeholder 2"/>
          <p:cNvSpPr>
            <a:spLocks noGrp="1"/>
          </p:cNvSpPr>
          <p:nvPr>
            <p:ph idx="1"/>
          </p:nvPr>
        </p:nvSpPr>
        <p:spPr/>
        <p:txBody>
          <a:bodyPr/>
          <a:lstStyle/>
          <a:p>
            <a:pPr>
              <a:spcBef>
                <a:spcPct val="40000"/>
              </a:spcBef>
            </a:pPr>
            <a:r>
              <a:rPr lang="en-US" b="1" dirty="0">
                <a:ea typeface="ヒラギノ角ゴ Pro W3" charset="-128"/>
              </a:rPr>
              <a:t>Default risk</a:t>
            </a:r>
            <a:r>
              <a:rPr lang="en-US" dirty="0">
                <a:ea typeface="ヒラギノ角ゴ Pro W3" charset="-128"/>
              </a:rPr>
              <a:t>: probability that the issuer of the bond is unable or unwilling to make interest payments or pay off the face value</a:t>
            </a:r>
          </a:p>
          <a:p>
            <a:pPr lvl="1">
              <a:spcBef>
                <a:spcPct val="40000"/>
              </a:spcBef>
            </a:pPr>
            <a:r>
              <a:rPr lang="en-US" dirty="0">
                <a:ea typeface="ヒラギノ角ゴ Pro W3" charset="-128"/>
              </a:rPr>
              <a:t>U.S. Treasury bonds are considered default free (government can raise taxes). </a:t>
            </a:r>
          </a:p>
          <a:p>
            <a:pPr lvl="1">
              <a:spcBef>
                <a:spcPct val="40000"/>
              </a:spcBef>
            </a:pPr>
            <a:r>
              <a:rPr lang="en-US" b="1" dirty="0">
                <a:ea typeface="ヒラギノ角ゴ Pro W3" charset="-128"/>
              </a:rPr>
              <a:t>Risk premium</a:t>
            </a:r>
            <a:r>
              <a:rPr lang="en-US" dirty="0">
                <a:ea typeface="ヒラギノ角ゴ Pro W3" charset="-128"/>
              </a:rPr>
              <a:t>: the spread between the interest rates on bonds with default risk and the interest rates on (same maturity) Treasury bonds</a:t>
            </a:r>
            <a:endParaRPr lang="en-US" dirty="0"/>
          </a:p>
        </p:txBody>
      </p:sp>
    </p:spTree>
    <p:extLst>
      <p:ext uri="{BB962C8B-B14F-4D97-AF65-F5344CB8AC3E}">
        <p14:creationId xmlns:p14="http://schemas.microsoft.com/office/powerpoint/2010/main" val="409959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 Response to an Increase in Default Risk on Corporate Bonds</a:t>
            </a:r>
          </a:p>
        </p:txBody>
      </p:sp>
      <p:pic>
        <p:nvPicPr>
          <p:cNvPr id="4" name="Picture 2" descr="The first graph is for corporate bond market. The vertical axis is labeled “Price of Bonds, P” and the horizontal axis is labeled “Quantity of Corporate Bonds.” The line for supply S C slopes upward from the lower left corner to the upper right corner. The line for demand D C1 slopes downward from the upper left corner to the lower right corner intersecting the line for S C at price equals P C1. A line sub parallel to the line for D C1 on the left shows the new demand curve D C2. This line intersects the line for S C at price equals P C2. A left arrow from D C1 to D C2 depicts the left shift in demand. A down arrow from the line at P C1 to the line at P C2 depicts the change in the equilibrium point. &#10;The second graph is for quantity of treasury bonds. The vertical axis is labeled “Price of Bonds, P” and the horizontal axis is labeled “Quantity of Treasury Bonds.” The line for supply S T slopes upward from the lower left corner to the upper right corner. The line for demand D T sub 1 slopes downward from the upper left corner to the lower right corner intersecting the line for S T at price equals P T1. A line sub parallel to the line for D T sub 1 on the left shows the new demand curve D T2. This line intersects the line for S T at price equals P T sub 2. A right arrow from D T sub 1 to D T2 depicts the right shift in demand. An up arrow from the line at P T1 to the line at P T sub 2 depicts the change in the equilibrium point.&#10;The two graphs are placed side by side and the interest rate corresponding to P C2 is shown as i C2 while that corresponding to P T sub 2 is shown as i T2. The vertical gap between these two interest rates is labeled “Risk Premium.” The three steps shown in the graph are:&#10;Step 1. An increase in default risk shifts the demand curve for corporate bonds left . . .&#10;Step 2. and shifts the demand curve for Treasury bonds to the right . . .&#10;Step 3. which raises the price of Treasury bonds and lowers the price of corporate bonds, and therefore lowers the interest rate on Treasury bonds and raises the rate on corporate bonds, thereby increasing the spread between the interest rates on corporate versus Treasury bo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24" y="1905000"/>
            <a:ext cx="8531352" cy="396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9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Bond Ratings by </a:t>
            </a:r>
            <a:r>
              <a:rPr lang="en-US" dirty="0" smtClean="0"/>
              <a:t>Moody’</a:t>
            </a:r>
            <a:r>
              <a:rPr lang="en-US" altLang="ja-JP" dirty="0" smtClean="0"/>
              <a:t>s</a:t>
            </a:r>
            <a:r>
              <a:rPr lang="en-US" altLang="ja-JP" dirty="0"/>
              <a:t>, Standard and </a:t>
            </a:r>
            <a:r>
              <a:rPr lang="en-US" altLang="ja-JP" dirty="0" smtClean="0"/>
              <a:t>Poor’s</a:t>
            </a:r>
            <a:r>
              <a:rPr lang="en-US" altLang="ja-JP" dirty="0"/>
              <a:t>, and </a:t>
            </a:r>
            <a:r>
              <a:rPr lang="en-US" altLang="ja-JP" dirty="0" smtClean="0"/>
              <a:t>Fitch </a:t>
            </a:r>
            <a:r>
              <a:rPr lang="en-US" altLang="ja-JP" sz="2000" b="0" dirty="0" smtClean="0"/>
              <a:t>(1 of 2)</a:t>
            </a:r>
            <a:endParaRPr lang="en-US" b="0" dirty="0"/>
          </a:p>
        </p:txBody>
      </p:sp>
      <p:graphicFrame>
        <p:nvGraphicFramePr>
          <p:cNvPr id="5" name="Table 4"/>
          <p:cNvGraphicFramePr>
            <a:graphicFrameLocks noGrp="1"/>
          </p:cNvGraphicFramePr>
          <p:nvPr>
            <p:extLst>
              <p:ext uri="{D42A27DB-BD31-4B8C-83A1-F6EECF244321}">
                <p14:modId xmlns:p14="http://schemas.microsoft.com/office/powerpoint/2010/main" val="2104277856"/>
              </p:ext>
            </p:extLst>
          </p:nvPr>
        </p:nvGraphicFramePr>
        <p:xfrm>
          <a:off x="485775" y="1581150"/>
          <a:ext cx="8153400" cy="4450080"/>
        </p:xfrm>
        <a:graphic>
          <a:graphicData uri="http://schemas.openxmlformats.org/drawingml/2006/table">
            <a:tbl>
              <a:tblPr firstRow="1">
                <a:tableStyleId>{2D5ABB26-0587-4C30-8999-92F81FD0307C}</a:tableStyleId>
              </a:tblPr>
              <a:tblGrid>
                <a:gridCol w="1524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3124200">
                  <a:extLst>
                    <a:ext uri="{9D8B030D-6E8A-4147-A177-3AD203B41FA5}">
                      <a16:colId xmlns="" xmlns:a16="http://schemas.microsoft.com/office/drawing/2014/main" val="20003"/>
                    </a:ext>
                  </a:extLst>
                </a:gridCol>
              </a:tblGrid>
              <a:tr h="370840">
                <a:tc>
                  <a:txBody>
                    <a:bodyPr/>
                    <a:lstStyle/>
                    <a:p>
                      <a:r>
                        <a:rPr lang="en-US" sz="1600" b="1" i="0" u="none" strike="noStrike" kern="1200" baseline="0" dirty="0" smtClean="0">
                          <a:solidFill>
                            <a:schemeClr val="tx1"/>
                          </a:solidFill>
                          <a:latin typeface="+mn-lt"/>
                          <a:ea typeface="+mn-ea"/>
                          <a:cs typeface="+mn-cs"/>
                        </a:rPr>
                        <a:t>Moody’s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smtClean="0">
                          <a:solidFill>
                            <a:schemeClr val="tx1"/>
                          </a:solidFill>
                          <a:latin typeface="+mn-lt"/>
                          <a:ea typeface="+mn-ea"/>
                          <a:cs typeface="+mn-cs"/>
                        </a:rPr>
                        <a:t>Rating Agency S&amp;P</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smtClean="0">
                          <a:solidFill>
                            <a:schemeClr val="tx1"/>
                          </a:solidFill>
                          <a:latin typeface="+mn-lt"/>
                          <a:ea typeface="+mn-ea"/>
                          <a:cs typeface="+mn-cs"/>
                        </a:rPr>
                        <a:t>Fitch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smtClean="0">
                          <a:solidFill>
                            <a:schemeClr val="tx1"/>
                          </a:solidFill>
                          <a:latin typeface="+mn-lt"/>
                          <a:ea typeface="+mn-ea"/>
                          <a:cs typeface="+mn-cs"/>
                        </a:rPr>
                        <a:t>Definitions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r>
                        <a:rPr lang="en-US" sz="1600" b="0" i="0" u="none" strike="noStrike" kern="1200" baseline="0" dirty="0" err="1" smtClean="0">
                          <a:solidFill>
                            <a:schemeClr val="tx1"/>
                          </a:solidFill>
                          <a:latin typeface="+mn-lt"/>
                          <a:ea typeface="+mn-ea"/>
                          <a:cs typeface="+mn-cs"/>
                        </a:rPr>
                        <a:t>Aaa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Prime Maximum Safety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r>
                        <a:rPr lang="en-US" sz="1600" b="0" i="0" u="none" strike="noStrike" kern="1200" baseline="0" dirty="0" smtClean="0">
                          <a:solidFill>
                            <a:schemeClr val="tx1"/>
                          </a:solidFill>
                          <a:latin typeface="+mn-lt"/>
                          <a:ea typeface="+mn-ea"/>
                          <a:cs typeface="+mn-cs"/>
                        </a:rPr>
                        <a:t>Aa1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High Grade High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r>
                        <a:rPr lang="en-US" sz="1600" b="0" i="0" u="none" strike="noStrike" kern="1200" baseline="0" dirty="0" smtClean="0">
                          <a:solidFill>
                            <a:schemeClr val="tx1"/>
                          </a:solidFill>
                          <a:latin typeface="+mn-lt"/>
                          <a:ea typeface="+mn-ea"/>
                          <a:cs typeface="+mn-cs"/>
                        </a:rPr>
                        <a:t>Aa2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r>
                        <a:rPr lang="en-US" sz="1600" b="0" i="0" u="none" strike="noStrike" kern="1200" baseline="0" dirty="0" smtClean="0">
                          <a:solidFill>
                            <a:schemeClr val="tx1"/>
                          </a:solidFill>
                          <a:latin typeface="+mn-lt"/>
                          <a:ea typeface="+mn-ea"/>
                          <a:cs typeface="+mn-cs"/>
                        </a:rPr>
                        <a:t>Aa3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70840">
                <a:tc>
                  <a:txBody>
                    <a:bodyPr/>
                    <a:lstStyle/>
                    <a:p>
                      <a:r>
                        <a:rPr lang="en-US" sz="1600" b="0" i="0" u="none" strike="noStrike" kern="1200" baseline="0" dirty="0" smtClean="0">
                          <a:solidFill>
                            <a:schemeClr val="tx1"/>
                          </a:solidFill>
                          <a:latin typeface="+mn-lt"/>
                          <a:ea typeface="+mn-ea"/>
                          <a:cs typeface="+mn-cs"/>
                        </a:rPr>
                        <a:t>A1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Upper Medium Grade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70840">
                <a:tc>
                  <a:txBody>
                    <a:bodyPr/>
                    <a:lstStyle/>
                    <a:p>
                      <a:r>
                        <a:rPr lang="en-US" sz="1600" b="0" i="0" u="none" strike="noStrike" kern="1200" baseline="0" dirty="0" smtClean="0">
                          <a:solidFill>
                            <a:schemeClr val="tx1"/>
                          </a:solidFill>
                          <a:latin typeface="+mn-lt"/>
                          <a:ea typeface="+mn-ea"/>
                          <a:cs typeface="+mn-cs"/>
                        </a:rPr>
                        <a:t>A2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70840">
                <a:tc>
                  <a:txBody>
                    <a:bodyPr/>
                    <a:lstStyle/>
                    <a:p>
                      <a:r>
                        <a:rPr lang="en-US" sz="1600" b="0" i="0" u="none" strike="noStrike" kern="1200" baseline="0" dirty="0" smtClean="0">
                          <a:solidFill>
                            <a:schemeClr val="tx1"/>
                          </a:solidFill>
                          <a:latin typeface="+mn-lt"/>
                          <a:ea typeface="+mn-ea"/>
                          <a:cs typeface="+mn-cs"/>
                        </a:rPr>
                        <a:t>A3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70840">
                <a:tc>
                  <a:txBody>
                    <a:bodyPr/>
                    <a:lstStyle/>
                    <a:p>
                      <a:r>
                        <a:rPr lang="en-US" sz="1600" b="0" i="0" u="none" strike="noStrike" kern="1200" baseline="0" dirty="0" smtClean="0">
                          <a:solidFill>
                            <a:schemeClr val="tx1"/>
                          </a:solidFill>
                          <a:latin typeface="+mn-lt"/>
                          <a:ea typeface="+mn-ea"/>
                          <a:cs typeface="+mn-cs"/>
                        </a:rPr>
                        <a:t>Baa1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Lower Medium Grade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70840">
                <a:tc>
                  <a:txBody>
                    <a:bodyPr/>
                    <a:lstStyle/>
                    <a:p>
                      <a:r>
                        <a:rPr lang="en-US" sz="1600" b="0" i="0" u="none" strike="noStrike" kern="1200" baseline="0" dirty="0" smtClean="0">
                          <a:solidFill>
                            <a:schemeClr val="tx1"/>
                          </a:solidFill>
                          <a:latin typeface="+mn-lt"/>
                          <a:ea typeface="+mn-ea"/>
                          <a:cs typeface="+mn-cs"/>
                        </a:rPr>
                        <a:t>Baa2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smtClean="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370840">
                <a:tc>
                  <a:txBody>
                    <a:bodyPr/>
                    <a:lstStyle/>
                    <a:p>
                      <a:r>
                        <a:rPr lang="en-US" sz="1600" b="0" i="0" u="none" strike="noStrike" kern="1200" baseline="0" dirty="0" smtClean="0">
                          <a:solidFill>
                            <a:schemeClr val="tx1"/>
                          </a:solidFill>
                          <a:latin typeface="+mn-lt"/>
                          <a:ea typeface="+mn-ea"/>
                          <a:cs typeface="+mn-cs"/>
                        </a:rPr>
                        <a:t>Baa3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370840">
                <a:tc>
                  <a:txBody>
                    <a:bodyPr/>
                    <a:lstStyle/>
                    <a:p>
                      <a:r>
                        <a:rPr lang="en-US" sz="1600" b="0" i="0" u="none" strike="noStrike" kern="1200" baseline="0" dirty="0" smtClean="0">
                          <a:solidFill>
                            <a:schemeClr val="tx1"/>
                          </a:solidFill>
                          <a:latin typeface="+mn-lt"/>
                          <a:ea typeface="+mn-ea"/>
                          <a:cs typeface="+mn-cs"/>
                        </a:rPr>
                        <a:t>Ba1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Noninvestment Grade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409959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Bond Ratings by </a:t>
            </a:r>
            <a:r>
              <a:rPr lang="en-US" dirty="0" smtClean="0"/>
              <a:t>Moody’</a:t>
            </a:r>
            <a:r>
              <a:rPr lang="en-US" altLang="ja-JP" dirty="0" smtClean="0"/>
              <a:t>s</a:t>
            </a:r>
            <a:r>
              <a:rPr lang="en-US" altLang="ja-JP" dirty="0"/>
              <a:t>, Standard and </a:t>
            </a:r>
            <a:r>
              <a:rPr lang="en-US" altLang="ja-JP" dirty="0" smtClean="0"/>
              <a:t>Poor’s</a:t>
            </a:r>
            <a:r>
              <a:rPr lang="en-US" altLang="ja-JP" dirty="0"/>
              <a:t>, and </a:t>
            </a:r>
            <a:r>
              <a:rPr lang="en-US" altLang="ja-JP" dirty="0" smtClean="0"/>
              <a:t>Fitch </a:t>
            </a:r>
            <a:r>
              <a:rPr lang="en-US" altLang="ja-JP" sz="2000" b="0" dirty="0" smtClean="0"/>
              <a:t>(2 of 2)</a:t>
            </a:r>
            <a:endParaRPr lang="en-US" b="0" dirty="0"/>
          </a:p>
        </p:txBody>
      </p:sp>
      <p:graphicFrame>
        <p:nvGraphicFramePr>
          <p:cNvPr id="5" name="Table 4"/>
          <p:cNvGraphicFramePr>
            <a:graphicFrameLocks noGrp="1"/>
          </p:cNvGraphicFramePr>
          <p:nvPr>
            <p:extLst>
              <p:ext uri="{D42A27DB-BD31-4B8C-83A1-F6EECF244321}">
                <p14:modId xmlns:p14="http://schemas.microsoft.com/office/powerpoint/2010/main" val="305948176"/>
              </p:ext>
            </p:extLst>
          </p:nvPr>
        </p:nvGraphicFramePr>
        <p:xfrm>
          <a:off x="485775" y="1579245"/>
          <a:ext cx="8143875" cy="4450080"/>
        </p:xfrm>
        <a:graphic>
          <a:graphicData uri="http://schemas.openxmlformats.org/drawingml/2006/table">
            <a:tbl>
              <a:tblPr firstRow="1">
                <a:tableStyleId>{2D5ABB26-0587-4C30-8999-92F81FD0307C}</a:tableStyleId>
              </a:tblPr>
              <a:tblGrid>
                <a:gridCol w="1524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3114675">
                  <a:extLst>
                    <a:ext uri="{9D8B030D-6E8A-4147-A177-3AD203B41FA5}">
                      <a16:colId xmlns="" xmlns:a16="http://schemas.microsoft.com/office/drawing/2014/main" val="20003"/>
                    </a:ext>
                  </a:extLst>
                </a:gridCol>
              </a:tblGrid>
              <a:tr h="370840">
                <a:tc>
                  <a:txBody>
                    <a:bodyPr/>
                    <a:lstStyle/>
                    <a:p>
                      <a:r>
                        <a:rPr lang="en-US" sz="1600" b="1" i="0" u="none" strike="noStrike" kern="1200" baseline="0" dirty="0" smtClean="0">
                          <a:solidFill>
                            <a:schemeClr val="tx1"/>
                          </a:solidFill>
                          <a:latin typeface="+mn-lt"/>
                          <a:ea typeface="+mn-ea"/>
                          <a:cs typeface="+mn-cs"/>
                        </a:rPr>
                        <a:t>Moody’s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smtClean="0">
                          <a:solidFill>
                            <a:schemeClr val="tx1"/>
                          </a:solidFill>
                          <a:latin typeface="+mn-lt"/>
                          <a:ea typeface="+mn-ea"/>
                          <a:cs typeface="+mn-cs"/>
                        </a:rPr>
                        <a:t>Rating Agency S&amp;P</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smtClean="0">
                          <a:solidFill>
                            <a:schemeClr val="tx1"/>
                          </a:solidFill>
                          <a:latin typeface="+mn-lt"/>
                          <a:ea typeface="+mn-ea"/>
                          <a:cs typeface="+mn-cs"/>
                        </a:rPr>
                        <a:t>Fitch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smtClean="0">
                          <a:solidFill>
                            <a:schemeClr val="tx1"/>
                          </a:solidFill>
                          <a:latin typeface="+mn-lt"/>
                          <a:ea typeface="+mn-ea"/>
                          <a:cs typeface="+mn-cs"/>
                        </a:rPr>
                        <a:t>Definitions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r>
                        <a:rPr lang="en-US" sz="1600" b="0" i="0" u="none" strike="noStrike" kern="1200" baseline="0" dirty="0" smtClean="0">
                          <a:solidFill>
                            <a:schemeClr val="tx1"/>
                          </a:solidFill>
                          <a:latin typeface="+mn-lt"/>
                          <a:ea typeface="+mn-ea"/>
                          <a:cs typeface="+mn-cs"/>
                        </a:rPr>
                        <a:t>Ba2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Speculative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r>
                        <a:rPr lang="en-US" sz="1600" b="0" i="0" u="none" strike="noStrike" kern="1200" baseline="0" dirty="0" smtClean="0">
                          <a:solidFill>
                            <a:schemeClr val="tx1"/>
                          </a:solidFill>
                          <a:latin typeface="+mn-lt"/>
                          <a:ea typeface="+mn-ea"/>
                          <a:cs typeface="+mn-cs"/>
                        </a:rPr>
                        <a:t>Ba3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r>
                        <a:rPr lang="en-US" sz="1600" b="0" i="0" u="none" strike="noStrike" kern="1200" baseline="0" dirty="0" smtClean="0">
                          <a:solidFill>
                            <a:schemeClr val="tx1"/>
                          </a:solidFill>
                          <a:latin typeface="+mn-lt"/>
                          <a:ea typeface="+mn-ea"/>
                          <a:cs typeface="+mn-cs"/>
                        </a:rPr>
                        <a:t>B1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Highly Speculative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r>
                        <a:rPr lang="en-US" sz="1600" b="0" i="0" u="none" strike="noStrike" kern="1200" baseline="0" dirty="0" smtClean="0">
                          <a:solidFill>
                            <a:schemeClr val="tx1"/>
                          </a:solidFill>
                          <a:latin typeface="+mn-lt"/>
                          <a:ea typeface="+mn-ea"/>
                          <a:cs typeface="+mn-cs"/>
                        </a:rPr>
                        <a:t>B2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70840">
                <a:tc>
                  <a:txBody>
                    <a:bodyPr/>
                    <a:lstStyle/>
                    <a:p>
                      <a:r>
                        <a:rPr lang="en-US" sz="1600" b="0" i="0" u="none" strike="noStrike" kern="1200" baseline="0" dirty="0" smtClean="0">
                          <a:solidFill>
                            <a:schemeClr val="tx1"/>
                          </a:solidFill>
                          <a:latin typeface="+mn-lt"/>
                          <a:ea typeface="+mn-ea"/>
                          <a:cs typeface="+mn-cs"/>
                        </a:rPr>
                        <a:t>B3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70840">
                <a:tc>
                  <a:txBody>
                    <a:bodyPr/>
                    <a:lstStyle/>
                    <a:p>
                      <a:r>
                        <a:rPr lang="en-US" sz="1600" b="0" i="0" u="none" strike="noStrike" kern="1200" baseline="0" dirty="0" smtClean="0">
                          <a:solidFill>
                            <a:schemeClr val="tx1"/>
                          </a:solidFill>
                          <a:latin typeface="+mn-lt"/>
                          <a:ea typeface="+mn-ea"/>
                          <a:cs typeface="+mn-cs"/>
                        </a:rPr>
                        <a:t>Caa1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CCC+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CCC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Substantial Risk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70840">
                <a:tc>
                  <a:txBody>
                    <a:bodyPr/>
                    <a:lstStyle/>
                    <a:p>
                      <a:r>
                        <a:rPr lang="en-US" sz="1600" b="0" i="0" u="none" strike="noStrike" kern="1200" baseline="0" dirty="0" smtClean="0">
                          <a:solidFill>
                            <a:schemeClr val="tx1"/>
                          </a:solidFill>
                          <a:latin typeface="+mn-lt"/>
                          <a:ea typeface="+mn-ea"/>
                          <a:cs typeface="+mn-cs"/>
                        </a:rPr>
                        <a:t>Caa2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CCC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In Poor Standing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70840">
                <a:tc>
                  <a:txBody>
                    <a:bodyPr/>
                    <a:lstStyle/>
                    <a:p>
                      <a:r>
                        <a:rPr lang="en-US" sz="1600" b="0" i="0" u="none" strike="noStrike" kern="1200" baseline="0" dirty="0" smtClean="0">
                          <a:solidFill>
                            <a:schemeClr val="tx1"/>
                          </a:solidFill>
                          <a:latin typeface="+mn-lt"/>
                          <a:ea typeface="+mn-ea"/>
                          <a:cs typeface="+mn-cs"/>
                        </a:rPr>
                        <a:t>Caa3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CCC–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70840">
                <a:tc>
                  <a:txBody>
                    <a:bodyPr/>
                    <a:lstStyle/>
                    <a:p>
                      <a:r>
                        <a:rPr lang="en-US" sz="1600" b="0" i="0" u="none" strike="noStrike" kern="1200" baseline="0" dirty="0" err="1" smtClean="0">
                          <a:solidFill>
                            <a:schemeClr val="tx1"/>
                          </a:solidFill>
                          <a:latin typeface="+mn-lt"/>
                          <a:ea typeface="+mn-ea"/>
                          <a:cs typeface="+mn-cs"/>
                        </a:rPr>
                        <a:t>Ca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Extremely Speculative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370840">
                <a:tc>
                  <a:txBody>
                    <a:bodyPr/>
                    <a:lstStyle/>
                    <a:p>
                      <a:r>
                        <a:rPr lang="en-US" sz="1600" b="0" i="0" u="none" strike="noStrike" kern="1200" baseline="0" dirty="0" smtClean="0">
                          <a:solidFill>
                            <a:schemeClr val="tx1"/>
                          </a:solidFill>
                          <a:latin typeface="+mn-lt"/>
                          <a:ea typeface="+mn-ea"/>
                          <a:cs typeface="+mn-cs"/>
                        </a:rPr>
                        <a:t>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May Be in Default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370840">
                <a:tc>
                  <a:txBody>
                    <a:bodyPr/>
                    <a:lstStyle/>
                    <a:p>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smtClean="0">
                          <a:solidFill>
                            <a:schemeClr val="tx1"/>
                          </a:solidFill>
                          <a:latin typeface="+mn-lt"/>
                          <a:ea typeface="+mn-ea"/>
                          <a:cs typeface="+mn-cs"/>
                        </a:rPr>
                        <a:t>Default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388354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Global Financial Crisis and the Baa–Treasury Spread</a:t>
            </a:r>
          </a:p>
        </p:txBody>
      </p:sp>
      <p:sp>
        <p:nvSpPr>
          <p:cNvPr id="3" name="Content Placeholder 2"/>
          <p:cNvSpPr>
            <a:spLocks noGrp="1"/>
          </p:cNvSpPr>
          <p:nvPr>
            <p:ph idx="1"/>
          </p:nvPr>
        </p:nvSpPr>
        <p:spPr/>
        <p:txBody>
          <a:bodyPr/>
          <a:lstStyle/>
          <a:p>
            <a:r>
              <a:rPr lang="en-US" dirty="0">
                <a:ea typeface="ヒラギノ角ゴ Pro W3" charset="-128"/>
              </a:rPr>
              <a:t>Starting in August 2007, the collapse of the subprime mortgage market led to large losses among financial institutions. As a consequence, many investors began to doubt the financial health of corporations with low credit ratings such as Baa and even the reliability of the ratings themselves. The perceived increase in default risk for Baa bonds made them less desirable at any given price.</a:t>
            </a:r>
            <a:endParaRPr lang="en-US" dirty="0"/>
          </a:p>
        </p:txBody>
      </p:sp>
    </p:spTree>
    <p:extLst>
      <p:ext uri="{BB962C8B-B14F-4D97-AF65-F5344CB8AC3E}">
        <p14:creationId xmlns:p14="http://schemas.microsoft.com/office/powerpoint/2010/main" val="409959078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7683</TotalTime>
  <Words>1426</Words>
  <Application>Microsoft Office PowerPoint</Application>
  <PresentationFormat>On-screen Show (4:3)</PresentationFormat>
  <Paragraphs>192</Paragraphs>
  <Slides>31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ＭＳ Ｐゴシック</vt:lpstr>
      <vt:lpstr>Arial</vt:lpstr>
      <vt:lpstr>MT Symbol</vt:lpstr>
      <vt:lpstr>Times New Roman</vt:lpstr>
      <vt:lpstr>Verdana</vt:lpstr>
      <vt:lpstr>Wingdings</vt:lpstr>
      <vt:lpstr>ヒラギノ角ゴ Pro W3</vt:lpstr>
      <vt:lpstr>508 Lecture</vt:lpstr>
      <vt:lpstr>Equation</vt:lpstr>
      <vt:lpstr>Chapter 05 </vt:lpstr>
      <vt:lpstr>Learning Objectives</vt:lpstr>
      <vt:lpstr>Risk Structure of Interest Rates (1 of 3)</vt:lpstr>
      <vt:lpstr>Figure 1 Long-Term Bond Yields, 1919–2017</vt:lpstr>
      <vt:lpstr>Risk Structure of Interest Rates (2 of 3)</vt:lpstr>
      <vt:lpstr>Figure 2 Response to an Increase in Default Risk on Corporate Bonds</vt:lpstr>
      <vt:lpstr>Table 1 Bond Ratings by Moody’s, Standard and Poor’s, and Fitch (1 of 2)</vt:lpstr>
      <vt:lpstr>Table 1 Bond Ratings by Moody’s, Standard and Poor’s, and Fitch (2 of 2)</vt:lpstr>
      <vt:lpstr>The Global Financial Crisis and the Baa–Treasury Spread</vt:lpstr>
      <vt:lpstr>Risk Structure of Interest Rates (3 of 3)</vt:lpstr>
      <vt:lpstr>Figure 3 Interest Rates on Municipal and Treasury Bonds</vt:lpstr>
      <vt:lpstr>Effects of the Obama Tax Increase on Bond Interest Rates</vt:lpstr>
      <vt:lpstr>Term Structure of Interest Rates (1 of 4)</vt:lpstr>
      <vt:lpstr>Figure 4 Movements over Time of Interest Rates on U.S. Government Bonds with Different Maturities</vt:lpstr>
      <vt:lpstr>Term Structure of Interest Rates (2 of 4)</vt:lpstr>
      <vt:lpstr>Term Structure of Interest Rates (3 of 4)</vt:lpstr>
      <vt:lpstr>Term Structure of Interest Rates (4 of 4)</vt:lpstr>
      <vt:lpstr>Expectations Theory (1 of 7)</vt:lpstr>
      <vt:lpstr>Expectations Theory (2 of 7)</vt:lpstr>
      <vt:lpstr>Expectations Theory (3 of 7)</vt:lpstr>
      <vt:lpstr>Expectations Theory (4 of 7)</vt:lpstr>
      <vt:lpstr>Expectations Theory (5 of 7)</vt:lpstr>
      <vt:lpstr>Expectations Theory (6 of 7)</vt:lpstr>
      <vt:lpstr>Expectations Theory (7 of 7)</vt:lpstr>
      <vt:lpstr>Segmented Markets Theory</vt:lpstr>
      <vt:lpstr>Liquidity Premium &amp; Preferred Habitat Theories (1 of 2)</vt:lpstr>
      <vt:lpstr>Liquidity Premium Theory</vt:lpstr>
      <vt:lpstr>Preferred Habitat Theory</vt:lpstr>
      <vt:lpstr>Figure 5 The Relationship Between the Liquidity Premium (Preferred Habitat) and Expectations Theory</vt:lpstr>
      <vt:lpstr>Liquidity Premium &amp; Preferred Habitat Theories (2 of 2)</vt:lpstr>
      <vt:lpstr>Figure 6 Yield Curves and the Market’s Expectations of Future Short-Term Interest Rates According to the Liquidity Premium (Preferred Habitat) Theory</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Windows User</cp:lastModifiedBy>
  <cp:revision>486</cp:revision>
  <cp:lastPrinted>2018-10-03T06:31:58Z</cp:lastPrinted>
  <dcterms:created xsi:type="dcterms:W3CDTF">2014-07-14T20:04:21Z</dcterms:created>
  <dcterms:modified xsi:type="dcterms:W3CDTF">2020-04-14T07:52:50Z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